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6858000" cx="12192000"/>
  <p:notesSz cx="6858000" cy="9144000"/>
  <p:embeddedFontLst>
    <p:embeddedFont>
      <p:font typeface="Raleway"/>
      <p:regular r:id="rId58"/>
      <p:bold r:id="rId59"/>
      <p:italic r:id="rId60"/>
      <p:boldItalic r:id="rId61"/>
    </p:embeddedFont>
    <p:embeddedFont>
      <p:font typeface="Montserrat"/>
      <p:regular r:id="rId62"/>
      <p:bold r:id="rId63"/>
      <p:italic r:id="rId64"/>
      <p:boldItalic r:id="rId65"/>
    </p:embeddedFont>
    <p:embeddedFont>
      <p:font typeface="Poppins"/>
      <p:regular r:id="rId66"/>
      <p:bold r:id="rId67"/>
      <p:italic r:id="rId68"/>
      <p:boldItalic r:id="rId69"/>
    </p:embeddedFont>
    <p:embeddedFont>
      <p:font typeface="Barlow Condensed"/>
      <p:regular r:id="rId70"/>
      <p:bold r:id="rId71"/>
      <p:italic r:id="rId72"/>
      <p:boldItalic r:id="rId73"/>
    </p:embeddedFont>
    <p:embeddedFont>
      <p:font typeface="Homemade Apple"/>
      <p:regular r:id="rId74"/>
    </p:embeddedFont>
    <p:embeddedFont>
      <p:font typeface="Comforta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ía Fernanda Zavala Lóp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663D85-4103-4C4E-AE12-697FB62D4242}">
  <a:tblStyle styleId="{95663D85-4103-4C4E-AE12-697FB62D424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2186A99-090D-436C-B6BA-716697562E4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1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BarlowCondensed-boldItalic.fntdata"/><Relationship Id="rId72" Type="http://schemas.openxmlformats.org/officeDocument/2006/relationships/font" Target="fonts/BarlowCondensed-italic.fntdata"/><Relationship Id="rId31" Type="http://schemas.openxmlformats.org/officeDocument/2006/relationships/slide" Target="slides/slide24.xml"/><Relationship Id="rId75" Type="http://schemas.openxmlformats.org/officeDocument/2006/relationships/font" Target="fonts/Comfortaa-regular.fntdata"/><Relationship Id="rId30" Type="http://schemas.openxmlformats.org/officeDocument/2006/relationships/slide" Target="slides/slide23.xml"/><Relationship Id="rId74" Type="http://schemas.openxmlformats.org/officeDocument/2006/relationships/font" Target="fonts/HomemadeApple-regular.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Comfortaa-bold.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BarlowCondensed-bold.fntdata"/><Relationship Id="rId70" Type="http://schemas.openxmlformats.org/officeDocument/2006/relationships/font" Target="fonts/BarlowCondense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regular.fntdata"/><Relationship Id="rId61" Type="http://schemas.openxmlformats.org/officeDocument/2006/relationships/font" Target="fonts/Raleway-boldItalic.fntdata"/><Relationship Id="rId20" Type="http://schemas.openxmlformats.org/officeDocument/2006/relationships/slide" Target="slides/slide13.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5.xml"/><Relationship Id="rId66" Type="http://schemas.openxmlformats.org/officeDocument/2006/relationships/font" Target="fonts/Poppins-regular.fntdata"/><Relationship Id="rId21" Type="http://schemas.openxmlformats.org/officeDocument/2006/relationships/slide" Target="slides/slide14.xml"/><Relationship Id="rId65" Type="http://schemas.openxmlformats.org/officeDocument/2006/relationships/font" Target="fonts/Montserrat-boldItalic.fntdata"/><Relationship Id="rId24" Type="http://schemas.openxmlformats.org/officeDocument/2006/relationships/slide" Target="slides/slide17.xml"/><Relationship Id="rId68" Type="http://schemas.openxmlformats.org/officeDocument/2006/relationships/font" Target="fonts/Poppins-italic.fntdata"/><Relationship Id="rId23" Type="http://schemas.openxmlformats.org/officeDocument/2006/relationships/slide" Target="slides/slide16.xml"/><Relationship Id="rId67" Type="http://schemas.openxmlformats.org/officeDocument/2006/relationships/font" Target="fonts/Poppins-bold.fntdata"/><Relationship Id="rId60" Type="http://schemas.openxmlformats.org/officeDocument/2006/relationships/font" Target="fonts/Ralew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oppi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aleway-bold.fntdata"/><Relationship Id="rId14" Type="http://schemas.openxmlformats.org/officeDocument/2006/relationships/slide" Target="slides/slide7.xml"/><Relationship Id="rId58" Type="http://schemas.openxmlformats.org/officeDocument/2006/relationships/font" Target="fonts/Ralew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16T05:30:11.049">
    <p:pos x="6000" y="0"/>
    <p:text>QUE ES DUAL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1ac3a92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91ac3a92c0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1ac3a92c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91ac3a92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1ac3a92c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91ac3a92c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1ac3a92c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1ac3a92c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9800031532f05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9800031532f05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2a90ac486fbd9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2a90ac486fbd9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9800031532f05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9800031532f05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0bc97cf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90bc97cf8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9800031532f05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9800031532f05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4c15985958f7e897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c15985958f7e89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4c15985958f7e897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4c15985958f7e89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4c15985958f7e897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c15985958f7e89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4c15985958f7e897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c15985958f7e89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4c15985958f7e897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c15985958f7e89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18ff56d3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18ff56d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0bc97cf8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0bc97cf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151c0d5d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151c0d5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151c0d5da_1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9151c0d5d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10c534c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910c534ce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151c0d5da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151c0d5d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91ac3a92c0_3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91ac3a92c0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151c0d5da_1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9151c0d5d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91ac3a92c0_3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91ac3a92c0_3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151c0d5da_1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9151c0d5d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918ff56d3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918ff56d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918ff56d3c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918ff56d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0bc97cf8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0bc97cf8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2300599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230059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923005997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92300599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923005997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92300599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923005997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92300599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923005997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92300599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923005997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92300599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9230059974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923005997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79800031532f05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79800031532f05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91ac3a92c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91ac3a92c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0bc97cf8b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90bc97cf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20e1f86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920e1f860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20e1f860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920e1f8608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20e1f860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920e1f8608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1ac3a92c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91ac3a92c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1.png"/><Relationship Id="rId12" Type="http://schemas.openxmlformats.org/officeDocument/2006/relationships/image" Target="../media/image13.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2.png"/><Relationship Id="rId7" Type="http://schemas.openxmlformats.org/officeDocument/2006/relationships/hyperlink" Target="https://twitter.com/SlidesManiaSM/" TargetMode="External"/><Relationship Id="rId8"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1">
  <p:cSld name="0068_Harris_Template_SlidesMania_1">
    <p:spTree>
      <p:nvGrpSpPr>
        <p:cNvPr id="6" name="Shape 6"/>
        <p:cNvGrpSpPr/>
        <p:nvPr/>
      </p:nvGrpSpPr>
      <p:grpSpPr>
        <a:xfrm>
          <a:off x="0" y="0"/>
          <a:ext cx="0" cy="0"/>
          <a:chOff x="0" y="0"/>
          <a:chExt cx="0" cy="0"/>
        </a:xfrm>
      </p:grpSpPr>
      <p:sp>
        <p:nvSpPr>
          <p:cNvPr id="7" name="Google Shape;7;p2"/>
          <p:cNvSpPr/>
          <p:nvPr/>
        </p:nvSpPr>
        <p:spPr>
          <a:xfrm rot="5400000">
            <a:off x="-1561999" y="1602647"/>
            <a:ext cx="4506359"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 name="Google Shape;8;p2"/>
          <p:cNvSpPr/>
          <p:nvPr/>
        </p:nvSpPr>
        <p:spPr>
          <a:xfrm rot="5400000">
            <a:off x="-207351" y="1602647"/>
            <a:ext cx="4506359"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 name="Google Shape;9;p2"/>
          <p:cNvSpPr/>
          <p:nvPr/>
        </p:nvSpPr>
        <p:spPr>
          <a:xfrm rot="5400000">
            <a:off x="1138061" y="1603600"/>
            <a:ext cx="4506359"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 name="Google Shape;10;p2"/>
          <p:cNvSpPr/>
          <p:nvPr/>
        </p:nvSpPr>
        <p:spPr>
          <a:xfrm rot="5400000">
            <a:off x="2495204" y="1590247"/>
            <a:ext cx="4506300" cy="1354500"/>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2"/>
          <p:cNvSpPr/>
          <p:nvPr/>
        </p:nvSpPr>
        <p:spPr>
          <a:xfrm rot="5400000">
            <a:off x="3849749" y="1604552"/>
            <a:ext cx="4506359" cy="135464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2"/>
          <p:cNvSpPr/>
          <p:nvPr/>
        </p:nvSpPr>
        <p:spPr>
          <a:xfrm rot="5400000">
            <a:off x="5204397" y="1590204"/>
            <a:ext cx="4506359"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3" name="Google Shape;13;p2"/>
          <p:cNvSpPr/>
          <p:nvPr/>
        </p:nvSpPr>
        <p:spPr>
          <a:xfrm rot="5400000">
            <a:off x="6552200" y="1590204"/>
            <a:ext cx="4506359"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4" name="Google Shape;14;p2"/>
          <p:cNvSpPr/>
          <p:nvPr/>
        </p:nvSpPr>
        <p:spPr>
          <a:xfrm rot="5400000">
            <a:off x="7906848" y="1590204"/>
            <a:ext cx="4506359"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 name="Google Shape;15;p2"/>
          <p:cNvSpPr/>
          <p:nvPr/>
        </p:nvSpPr>
        <p:spPr>
          <a:xfrm rot="5400000">
            <a:off x="9261496" y="1594327"/>
            <a:ext cx="4506359" cy="135464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6" name="Google Shape;16;p2"/>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5">
  <p:cSld name="0068_Harris_Template_SlidesMania_5">
    <p:spTree>
      <p:nvGrpSpPr>
        <p:cNvPr id="328" name="Shape 328"/>
        <p:cNvGrpSpPr/>
        <p:nvPr/>
      </p:nvGrpSpPr>
      <p:grpSpPr>
        <a:xfrm>
          <a:off x="0" y="0"/>
          <a:ext cx="0" cy="0"/>
          <a:chOff x="0" y="0"/>
          <a:chExt cx="0" cy="0"/>
        </a:xfrm>
      </p:grpSpPr>
      <p:sp>
        <p:nvSpPr>
          <p:cNvPr id="329" name="Google Shape;329;p11"/>
          <p:cNvSpPr/>
          <p:nvPr/>
        </p:nvSpPr>
        <p:spPr>
          <a:xfrm flipH="1">
            <a:off x="10456965" y="5485014"/>
            <a:ext cx="1735036" cy="137298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1"/>
          <p:cNvSpPr/>
          <p:nvPr/>
        </p:nvSpPr>
        <p:spPr>
          <a:xfrm flipH="1">
            <a:off x="10456965" y="4112025"/>
            <a:ext cx="1735036" cy="137298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1"/>
          <p:cNvSpPr/>
          <p:nvPr/>
        </p:nvSpPr>
        <p:spPr>
          <a:xfrm flipH="1">
            <a:off x="10456598" y="2748399"/>
            <a:ext cx="1735036" cy="137298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1"/>
          <p:cNvSpPr/>
          <p:nvPr/>
        </p:nvSpPr>
        <p:spPr>
          <a:xfrm flipH="1">
            <a:off x="10456231" y="1372988"/>
            <a:ext cx="1735036" cy="137298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1"/>
          <p:cNvSpPr/>
          <p:nvPr/>
        </p:nvSpPr>
        <p:spPr>
          <a:xfrm flipH="1">
            <a:off x="10456231" y="-1"/>
            <a:ext cx="1735036" cy="137298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11"/>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35" name="Shape 335"/>
        <p:cNvGrpSpPr/>
        <p:nvPr/>
      </p:nvGrpSpPr>
      <p:grpSpPr>
        <a:xfrm>
          <a:off x="0" y="0"/>
          <a:ext cx="0" cy="0"/>
          <a:chOff x="0" y="0"/>
          <a:chExt cx="0" cy="0"/>
        </a:xfrm>
      </p:grpSpPr>
      <p:grpSp>
        <p:nvGrpSpPr>
          <p:cNvPr id="336" name="Google Shape;336;p12"/>
          <p:cNvGrpSpPr/>
          <p:nvPr/>
        </p:nvGrpSpPr>
        <p:grpSpPr>
          <a:xfrm>
            <a:off x="0" y="0"/>
            <a:ext cx="12192000" cy="6858000"/>
            <a:chOff x="0" y="0"/>
            <a:chExt cx="12192000" cy="6858000"/>
          </a:xfrm>
        </p:grpSpPr>
        <p:sp>
          <p:nvSpPr>
            <p:cNvPr id="337" name="Google Shape;337;p1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12">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339" name="Google Shape;339;p12"/>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600">
                  <a:solidFill>
                    <a:srgbClr val="3F3F3F"/>
                  </a:solidFill>
                  <a:latin typeface="Poppins"/>
                  <a:ea typeface="Poppins"/>
                  <a:cs typeface="Poppins"/>
                  <a:sym typeface="Poppins"/>
                </a:rPr>
                <a:t>Free </a:t>
              </a:r>
              <a:r>
                <a:rPr lang="es-ES" sz="3600">
                  <a:solidFill>
                    <a:srgbClr val="3F3F3F"/>
                  </a:solidFill>
                  <a:latin typeface="Poppins"/>
                  <a:ea typeface="Poppins"/>
                  <a:cs typeface="Poppins"/>
                  <a:sym typeface="Poppins"/>
                </a:rPr>
                <a:t>themes and templates for </a:t>
              </a:r>
              <a:r>
                <a:rPr b="1" lang="es-ES" sz="3600">
                  <a:solidFill>
                    <a:srgbClr val="3F3F3F"/>
                  </a:solidFill>
                  <a:latin typeface="Poppins"/>
                  <a:ea typeface="Poppins"/>
                  <a:cs typeface="Poppins"/>
                  <a:sym typeface="Poppins"/>
                </a:rPr>
                <a:t>Google Slides</a:t>
              </a:r>
              <a:r>
                <a:rPr lang="es-ES" sz="3600">
                  <a:solidFill>
                    <a:srgbClr val="3F3F3F"/>
                  </a:solidFill>
                  <a:latin typeface="Poppins"/>
                  <a:ea typeface="Poppins"/>
                  <a:cs typeface="Poppins"/>
                  <a:sym typeface="Poppins"/>
                </a:rPr>
                <a:t> or </a:t>
              </a:r>
              <a:r>
                <a:rPr b="1" lang="es-ES"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s-ES"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s-ES" sz="2700">
                  <a:solidFill>
                    <a:srgbClr val="3F3F3F"/>
                  </a:solidFill>
                  <a:latin typeface="Poppins"/>
                  <a:ea typeface="Poppins"/>
                  <a:cs typeface="Poppins"/>
                  <a:sym typeface="Poppins"/>
                </a:rPr>
                <a:t>Read </a:t>
              </a:r>
              <a:r>
                <a:rPr lang="es-ES" sz="2700" u="sng">
                  <a:solidFill>
                    <a:srgbClr val="3F3F3F"/>
                  </a:solidFill>
                  <a:latin typeface="Poppins"/>
                  <a:ea typeface="Poppins"/>
                  <a:cs typeface="Poppins"/>
                  <a:sym typeface="Poppins"/>
                  <a:hlinkClick r:id="rId4"/>
                </a:rPr>
                <a:t>FAQ</a:t>
              </a:r>
              <a:r>
                <a:rPr b="1" lang="es-ES" sz="4400">
                  <a:solidFill>
                    <a:srgbClr val="FFCB25"/>
                  </a:solidFill>
                  <a:latin typeface="Poppins"/>
                  <a:ea typeface="Poppins"/>
                  <a:cs typeface="Poppins"/>
                  <a:sym typeface="Poppins"/>
                </a:rPr>
                <a:t> </a:t>
              </a:r>
              <a:r>
                <a:rPr lang="es-ES"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p:txBody>
        </p:sp>
        <p:cxnSp>
          <p:nvCxnSpPr>
            <p:cNvPr id="340" name="Google Shape;340;p1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41" name="Google Shape;341;p12">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342" name="Google Shape;342;p12">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343" name="Google Shape;343;p12">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344" name="Google Shape;344;p12">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345" name="Google Shape;345;p1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ES"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4">
  <p:cSld name="0068_Harris_Template_SlidesMania_4">
    <p:spTree>
      <p:nvGrpSpPr>
        <p:cNvPr id="17" name="Shape 17"/>
        <p:cNvGrpSpPr/>
        <p:nvPr/>
      </p:nvGrpSpPr>
      <p:grpSpPr>
        <a:xfrm>
          <a:off x="0" y="0"/>
          <a:ext cx="0" cy="0"/>
          <a:chOff x="0" y="0"/>
          <a:chExt cx="0" cy="0"/>
        </a:xfrm>
      </p:grpSpPr>
      <p:sp>
        <p:nvSpPr>
          <p:cNvPr id="18" name="Google Shape;18;p3"/>
          <p:cNvSpPr/>
          <p:nvPr/>
        </p:nvSpPr>
        <p:spPr>
          <a:xfrm>
            <a:off x="-1" y="5485014"/>
            <a:ext cx="1735036" cy="137298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9" name="Google Shape;19;p3"/>
          <p:cNvSpPr/>
          <p:nvPr/>
        </p:nvSpPr>
        <p:spPr>
          <a:xfrm>
            <a:off x="-1" y="4112025"/>
            <a:ext cx="1735036" cy="137298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0" name="Google Shape;20;p3"/>
          <p:cNvSpPr/>
          <p:nvPr/>
        </p:nvSpPr>
        <p:spPr>
          <a:xfrm>
            <a:off x="366" y="2748399"/>
            <a:ext cx="1735036" cy="137298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3"/>
          <p:cNvSpPr/>
          <p:nvPr/>
        </p:nvSpPr>
        <p:spPr>
          <a:xfrm>
            <a:off x="733" y="1372988"/>
            <a:ext cx="1735036" cy="137298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3"/>
          <p:cNvSpPr/>
          <p:nvPr/>
        </p:nvSpPr>
        <p:spPr>
          <a:xfrm>
            <a:off x="733" y="-1"/>
            <a:ext cx="1735036" cy="137298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3"/>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lt1"/>
                </a:solidFill>
                <a:latin typeface="Barlow Condensed"/>
                <a:ea typeface="Barlow Condensed"/>
                <a:cs typeface="Barlow Condensed"/>
                <a:sym typeface="Barlow Condensed"/>
              </a:rPr>
              <a:t>SLIDESMANIA.COM</a:t>
            </a:r>
            <a:endParaRPr sz="12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9">
  <p:cSld name="0068_Harris_Template_SlidesMania_9">
    <p:spTree>
      <p:nvGrpSpPr>
        <p:cNvPr id="24" name="Shape 24"/>
        <p:cNvGrpSpPr/>
        <p:nvPr/>
      </p:nvGrpSpPr>
      <p:grpSpPr>
        <a:xfrm>
          <a:off x="0" y="0"/>
          <a:ext cx="0" cy="0"/>
          <a:chOff x="0" y="0"/>
          <a:chExt cx="0" cy="0"/>
        </a:xfrm>
      </p:grpSpPr>
      <p:sp>
        <p:nvSpPr>
          <p:cNvPr id="25" name="Google Shape;25;p4"/>
          <p:cNvSpPr/>
          <p:nvPr/>
        </p:nvSpPr>
        <p:spPr>
          <a:xfrm>
            <a:off x="608961" y="1601962"/>
            <a:ext cx="1800000" cy="1800000"/>
          </a:xfrm>
          <a:prstGeom prst="flowChartOffpageConnector">
            <a:avLst/>
          </a:prstGeom>
          <a:solidFill>
            <a:schemeClr val="accent5"/>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4"/>
          <p:cNvSpPr/>
          <p:nvPr/>
        </p:nvSpPr>
        <p:spPr>
          <a:xfrm>
            <a:off x="2919543" y="1629000"/>
            <a:ext cx="1800000" cy="1800000"/>
          </a:xfrm>
          <a:prstGeom prst="flowChartOffpageConnector">
            <a:avLst/>
          </a:prstGeom>
          <a:solidFill>
            <a:schemeClr val="accent4"/>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4"/>
          <p:cNvSpPr/>
          <p:nvPr/>
        </p:nvSpPr>
        <p:spPr>
          <a:xfrm>
            <a:off x="5230125" y="1629000"/>
            <a:ext cx="1800000" cy="1800000"/>
          </a:xfrm>
          <a:prstGeom prst="flowChartOffpageConnector">
            <a:avLst/>
          </a:prstGeom>
          <a:solidFill>
            <a:schemeClr val="accent3"/>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4"/>
          <p:cNvSpPr/>
          <p:nvPr/>
        </p:nvSpPr>
        <p:spPr>
          <a:xfrm>
            <a:off x="7540707" y="1629000"/>
            <a:ext cx="1800000" cy="1800000"/>
          </a:xfrm>
          <a:prstGeom prst="flowChartOffpageConnector">
            <a:avLst/>
          </a:prstGeom>
          <a:solidFill>
            <a:schemeClr val="accent2"/>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9" name="Google Shape;29;p4"/>
          <p:cNvSpPr/>
          <p:nvPr/>
        </p:nvSpPr>
        <p:spPr>
          <a:xfrm>
            <a:off x="9851289" y="1629000"/>
            <a:ext cx="1800000" cy="1800000"/>
          </a:xfrm>
          <a:prstGeom prst="flowChartOffpageConnector">
            <a:avLst/>
          </a:prstGeom>
          <a:solidFill>
            <a:schemeClr val="accent1"/>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4"/>
          <p:cNvSpPr txBox="1"/>
          <p:nvPr>
            <p:ph idx="1" type="body"/>
          </p:nvPr>
        </p:nvSpPr>
        <p:spPr>
          <a:xfrm>
            <a:off x="497611" y="3722687"/>
            <a:ext cx="1911350" cy="27146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2" type="body"/>
          </p:nvPr>
        </p:nvSpPr>
        <p:spPr>
          <a:xfrm>
            <a:off x="2808193" y="3722687"/>
            <a:ext cx="1911350" cy="2714625"/>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3" type="body"/>
          </p:nvPr>
        </p:nvSpPr>
        <p:spPr>
          <a:xfrm>
            <a:off x="5118775" y="3722687"/>
            <a:ext cx="1911350" cy="2714625"/>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4" type="body"/>
          </p:nvPr>
        </p:nvSpPr>
        <p:spPr>
          <a:xfrm>
            <a:off x="7429357" y="3722687"/>
            <a:ext cx="1911350" cy="2714625"/>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5" type="body"/>
          </p:nvPr>
        </p:nvSpPr>
        <p:spPr>
          <a:xfrm>
            <a:off x="9739939" y="3722687"/>
            <a:ext cx="1911350" cy="2714625"/>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10">
  <p:cSld name="0068_Harris_Template_SlidesMania_10">
    <p:spTree>
      <p:nvGrpSpPr>
        <p:cNvPr id="36" name="Shape 36"/>
        <p:cNvGrpSpPr/>
        <p:nvPr/>
      </p:nvGrpSpPr>
      <p:grpSpPr>
        <a:xfrm>
          <a:off x="0" y="0"/>
          <a:ext cx="0" cy="0"/>
          <a:chOff x="0" y="0"/>
          <a:chExt cx="0" cy="0"/>
        </a:xfrm>
      </p:grpSpPr>
      <p:grpSp>
        <p:nvGrpSpPr>
          <p:cNvPr id="37" name="Google Shape;37;p5"/>
          <p:cNvGrpSpPr/>
          <p:nvPr/>
        </p:nvGrpSpPr>
        <p:grpSpPr>
          <a:xfrm>
            <a:off x="4908092" y="3690193"/>
            <a:ext cx="2959296" cy="2957235"/>
            <a:chOff x="4969812" y="3770453"/>
            <a:chExt cx="2959296" cy="2957235"/>
          </a:xfrm>
        </p:grpSpPr>
        <p:sp>
          <p:nvSpPr>
            <p:cNvPr id="38" name="Google Shape;38;p5"/>
            <p:cNvSpPr/>
            <p:nvPr/>
          </p:nvSpPr>
          <p:spPr>
            <a:xfrm rot="-8103477">
              <a:off x="5051471" y="4332888"/>
              <a:ext cx="2036448" cy="1073517"/>
            </a:xfrm>
            <a:custGeom>
              <a:rect b="b" l="l" r="r" t="t"/>
              <a:pathLst>
                <a:path extrusionOk="0" h="1073517" w="2036448">
                  <a:moveTo>
                    <a:pt x="0" y="0"/>
                  </a:moveTo>
                  <a:lnTo>
                    <a:pt x="2036448" y="184487"/>
                  </a:lnTo>
                  <a:lnTo>
                    <a:pt x="2014243" y="868869"/>
                  </a:lnTo>
                  <a:lnTo>
                    <a:pt x="0" y="1073517"/>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5"/>
            <p:cNvSpPr/>
            <p:nvPr/>
          </p:nvSpPr>
          <p:spPr>
            <a:xfrm rot="2721304">
              <a:off x="6625448" y="5424027"/>
              <a:ext cx="1080000" cy="1080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 name="Google Shape;40;p5"/>
          <p:cNvSpPr/>
          <p:nvPr/>
        </p:nvSpPr>
        <p:spPr>
          <a:xfrm rot="-7947986">
            <a:off x="5001808" y="4236355"/>
            <a:ext cx="2035971" cy="1073265"/>
          </a:xfrm>
          <a:custGeom>
            <a:rect b="b" l="l" r="r" t="t"/>
            <a:pathLst>
              <a:path extrusionOk="0" h="1073517" w="2036448">
                <a:moveTo>
                  <a:pt x="0" y="0"/>
                </a:moveTo>
                <a:lnTo>
                  <a:pt x="2036448" y="184487"/>
                </a:lnTo>
                <a:lnTo>
                  <a:pt x="2014243" y="868869"/>
                </a:lnTo>
                <a:lnTo>
                  <a:pt x="0" y="1073517"/>
                </a:lnTo>
                <a:lnTo>
                  <a:pt x="0" y="0"/>
                </a:lnTo>
                <a:close/>
              </a:path>
            </a:pathLst>
          </a:custGeom>
          <a:solidFill>
            <a:srgbClr val="000000">
              <a:alpha val="430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1" name="Google Shape;41;p5"/>
          <p:cNvGrpSpPr/>
          <p:nvPr/>
        </p:nvGrpSpPr>
        <p:grpSpPr>
          <a:xfrm>
            <a:off x="3439537" y="361811"/>
            <a:ext cx="2952922" cy="2963754"/>
            <a:chOff x="3439537" y="361811"/>
            <a:chExt cx="2952922" cy="2963754"/>
          </a:xfrm>
        </p:grpSpPr>
        <p:sp>
          <p:nvSpPr>
            <p:cNvPr id="42" name="Google Shape;42;p5"/>
            <p:cNvSpPr/>
            <p:nvPr/>
          </p:nvSpPr>
          <p:spPr>
            <a:xfrm rot="2710253">
              <a:off x="4275716" y="1688258"/>
              <a:ext cx="2036448" cy="1073517"/>
            </a:xfrm>
            <a:custGeom>
              <a:rect b="b" l="l" r="r" t="t"/>
              <a:pathLst>
                <a:path extrusionOk="0" h="1073517" w="2036448">
                  <a:moveTo>
                    <a:pt x="0" y="0"/>
                  </a:moveTo>
                  <a:lnTo>
                    <a:pt x="2036448" y="184487"/>
                  </a:lnTo>
                  <a:lnTo>
                    <a:pt x="2014243" y="868869"/>
                  </a:lnTo>
                  <a:lnTo>
                    <a:pt x="0" y="1073517"/>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5"/>
            <p:cNvSpPr/>
            <p:nvPr/>
          </p:nvSpPr>
          <p:spPr>
            <a:xfrm rot="2721304">
              <a:off x="3663197" y="585472"/>
              <a:ext cx="1080000" cy="1080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 name="Google Shape;44;p5"/>
          <p:cNvSpPr/>
          <p:nvPr/>
        </p:nvSpPr>
        <p:spPr>
          <a:xfrm rot="2724295">
            <a:off x="4175780" y="1611591"/>
            <a:ext cx="2037631" cy="1074141"/>
          </a:xfrm>
          <a:custGeom>
            <a:rect b="b" l="l" r="r" t="t"/>
            <a:pathLst>
              <a:path extrusionOk="0" h="1073517" w="2036448">
                <a:moveTo>
                  <a:pt x="0" y="0"/>
                </a:moveTo>
                <a:lnTo>
                  <a:pt x="2036448" y="184487"/>
                </a:lnTo>
                <a:lnTo>
                  <a:pt x="2014243" y="868869"/>
                </a:lnTo>
                <a:lnTo>
                  <a:pt x="0" y="1073517"/>
                </a:lnTo>
                <a:lnTo>
                  <a:pt x="0" y="0"/>
                </a:lnTo>
                <a:close/>
              </a:path>
            </a:pathLst>
          </a:custGeom>
          <a:solidFill>
            <a:srgbClr val="000000">
              <a:alpha val="430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5"/>
          <p:cNvGrpSpPr/>
          <p:nvPr/>
        </p:nvGrpSpPr>
        <p:grpSpPr>
          <a:xfrm>
            <a:off x="6292340" y="3301442"/>
            <a:ext cx="2965898" cy="2943087"/>
            <a:chOff x="6030450" y="3011608"/>
            <a:chExt cx="2965898" cy="2943087"/>
          </a:xfrm>
        </p:grpSpPr>
        <p:sp>
          <p:nvSpPr>
            <p:cNvPr id="46" name="Google Shape;46;p5"/>
            <p:cNvSpPr/>
            <p:nvPr/>
          </p:nvSpPr>
          <p:spPr>
            <a:xfrm rot="-8150884">
              <a:off x="6116683" y="3569229"/>
              <a:ext cx="2036448" cy="1073517"/>
            </a:xfrm>
            <a:custGeom>
              <a:rect b="b" l="l" r="r" t="t"/>
              <a:pathLst>
                <a:path extrusionOk="0" h="1073517" w="2036448">
                  <a:moveTo>
                    <a:pt x="0" y="0"/>
                  </a:moveTo>
                  <a:lnTo>
                    <a:pt x="2036448" y="184487"/>
                  </a:lnTo>
                  <a:lnTo>
                    <a:pt x="2014243" y="868869"/>
                  </a:lnTo>
                  <a:lnTo>
                    <a:pt x="0" y="1073517"/>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5"/>
            <p:cNvSpPr/>
            <p:nvPr/>
          </p:nvSpPr>
          <p:spPr>
            <a:xfrm rot="2721304">
              <a:off x="7692687" y="4651035"/>
              <a:ext cx="1080000" cy="10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 name="Google Shape;48;p5"/>
          <p:cNvSpPr/>
          <p:nvPr/>
        </p:nvSpPr>
        <p:spPr>
          <a:xfrm rot="-8100000">
            <a:off x="6405939" y="3888657"/>
            <a:ext cx="2037580" cy="1074114"/>
          </a:xfrm>
          <a:custGeom>
            <a:rect b="b" l="l" r="r" t="t"/>
            <a:pathLst>
              <a:path extrusionOk="0" h="1073517" w="2036448">
                <a:moveTo>
                  <a:pt x="0" y="0"/>
                </a:moveTo>
                <a:lnTo>
                  <a:pt x="2036448" y="184487"/>
                </a:lnTo>
                <a:lnTo>
                  <a:pt x="2014243" y="868869"/>
                </a:lnTo>
                <a:lnTo>
                  <a:pt x="0" y="1073517"/>
                </a:lnTo>
                <a:lnTo>
                  <a:pt x="0" y="0"/>
                </a:lnTo>
                <a:close/>
              </a:path>
            </a:pathLst>
          </a:custGeom>
          <a:solidFill>
            <a:srgbClr val="000000">
              <a:alpha val="430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 name="Google Shape;49;p5"/>
          <p:cNvGrpSpPr/>
          <p:nvPr/>
        </p:nvGrpSpPr>
        <p:grpSpPr>
          <a:xfrm>
            <a:off x="2788817" y="1546645"/>
            <a:ext cx="2958476" cy="2966913"/>
            <a:chOff x="2816316" y="1626569"/>
            <a:chExt cx="2958476" cy="2966913"/>
          </a:xfrm>
        </p:grpSpPr>
        <p:sp>
          <p:nvSpPr>
            <p:cNvPr id="50" name="Google Shape;50;p5"/>
            <p:cNvSpPr/>
            <p:nvPr/>
          </p:nvSpPr>
          <p:spPr>
            <a:xfrm rot="2721304">
              <a:off x="3659161" y="2955097"/>
              <a:ext cx="2036448" cy="1073517"/>
            </a:xfrm>
            <a:custGeom>
              <a:rect b="b" l="l" r="r" t="t"/>
              <a:pathLst>
                <a:path extrusionOk="0" h="1073517" w="2036448">
                  <a:moveTo>
                    <a:pt x="0" y="0"/>
                  </a:moveTo>
                  <a:lnTo>
                    <a:pt x="2036448" y="184487"/>
                  </a:lnTo>
                  <a:lnTo>
                    <a:pt x="2014243" y="868869"/>
                  </a:lnTo>
                  <a:lnTo>
                    <a:pt x="0" y="1073517"/>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5"/>
            <p:cNvSpPr/>
            <p:nvPr/>
          </p:nvSpPr>
          <p:spPr>
            <a:xfrm rot="2721304">
              <a:off x="3039977" y="1850230"/>
              <a:ext cx="1080000" cy="108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 name="Google Shape;52;p5"/>
          <p:cNvSpPr/>
          <p:nvPr/>
        </p:nvSpPr>
        <p:spPr>
          <a:xfrm rot="2724295">
            <a:off x="3518455" y="2751216"/>
            <a:ext cx="2037631" cy="1074141"/>
          </a:xfrm>
          <a:custGeom>
            <a:rect b="b" l="l" r="r" t="t"/>
            <a:pathLst>
              <a:path extrusionOk="0" h="1073517" w="2036448">
                <a:moveTo>
                  <a:pt x="0" y="0"/>
                </a:moveTo>
                <a:lnTo>
                  <a:pt x="2036448" y="184487"/>
                </a:lnTo>
                <a:lnTo>
                  <a:pt x="2014243" y="868869"/>
                </a:lnTo>
                <a:lnTo>
                  <a:pt x="0" y="1073517"/>
                </a:lnTo>
                <a:lnTo>
                  <a:pt x="0" y="0"/>
                </a:lnTo>
                <a:close/>
              </a:path>
            </a:pathLst>
          </a:custGeom>
          <a:solidFill>
            <a:srgbClr val="000000">
              <a:alpha val="430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5"/>
          <p:cNvSpPr/>
          <p:nvPr/>
        </p:nvSpPr>
        <p:spPr>
          <a:xfrm rot="2721304">
            <a:off x="4747034" y="2659841"/>
            <a:ext cx="2332624" cy="239289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5"/>
          <p:cNvSpPr/>
          <p:nvPr/>
        </p:nvSpPr>
        <p:spPr>
          <a:xfrm rot="2721304">
            <a:off x="6697333" y="1418878"/>
            <a:ext cx="1800000" cy="1800000"/>
          </a:xfrm>
          <a:prstGeom prst="rect">
            <a:avLst/>
          </a:prstGeom>
          <a:solidFill>
            <a:schemeClr val="accent1"/>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5"/>
          <p:cNvSpPr/>
          <p:nvPr/>
        </p:nvSpPr>
        <p:spPr>
          <a:xfrm rot="2721304">
            <a:off x="3317944" y="4580869"/>
            <a:ext cx="1800000" cy="1800000"/>
          </a:xfrm>
          <a:prstGeom prst="rect">
            <a:avLst/>
          </a:prstGeom>
          <a:solidFill>
            <a:schemeClr val="accent1"/>
          </a:solidFill>
          <a:ln cap="flat" cmpd="sng" w="381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5"/>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8">
  <p:cSld name="0068_Harris_Template_SlidesMania_8">
    <p:spTree>
      <p:nvGrpSpPr>
        <p:cNvPr id="57" name="Shape 57"/>
        <p:cNvGrpSpPr/>
        <p:nvPr/>
      </p:nvGrpSpPr>
      <p:grpSpPr>
        <a:xfrm>
          <a:off x="0" y="0"/>
          <a:ext cx="0" cy="0"/>
          <a:chOff x="0" y="0"/>
          <a:chExt cx="0" cy="0"/>
        </a:xfrm>
      </p:grpSpPr>
      <p:sp>
        <p:nvSpPr>
          <p:cNvPr id="58" name="Google Shape;58;p6"/>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2">
  <p:cSld name="0068_Harris_Template_SlidesMania_2">
    <p:spTree>
      <p:nvGrpSpPr>
        <p:cNvPr id="59" name="Shape 59"/>
        <p:cNvGrpSpPr/>
        <p:nvPr/>
      </p:nvGrpSpPr>
      <p:grpSpPr>
        <a:xfrm>
          <a:off x="0" y="0"/>
          <a:ext cx="0" cy="0"/>
          <a:chOff x="0" y="0"/>
          <a:chExt cx="0" cy="0"/>
        </a:xfrm>
      </p:grpSpPr>
      <p:sp>
        <p:nvSpPr>
          <p:cNvPr id="60" name="Google Shape;60;p7"/>
          <p:cNvSpPr/>
          <p:nvPr/>
        </p:nvSpPr>
        <p:spPr>
          <a:xfrm rot="5400000">
            <a:off x="178877" y="-147842"/>
            <a:ext cx="1024608"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7"/>
          <p:cNvSpPr/>
          <p:nvPr/>
        </p:nvSpPr>
        <p:spPr>
          <a:xfrm rot="5400000">
            <a:off x="1533525" y="-147842"/>
            <a:ext cx="1024608"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7"/>
          <p:cNvSpPr/>
          <p:nvPr/>
        </p:nvSpPr>
        <p:spPr>
          <a:xfrm rot="5400000">
            <a:off x="2878937" y="-147625"/>
            <a:ext cx="1024608"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7"/>
          <p:cNvSpPr/>
          <p:nvPr/>
        </p:nvSpPr>
        <p:spPr>
          <a:xfrm rot="5400000">
            <a:off x="4235976" y="-147409"/>
            <a:ext cx="1024608" cy="135464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7"/>
          <p:cNvSpPr/>
          <p:nvPr/>
        </p:nvSpPr>
        <p:spPr>
          <a:xfrm rot="5400000">
            <a:off x="5590624" y="-147409"/>
            <a:ext cx="1024608" cy="135464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7"/>
          <p:cNvSpPr/>
          <p:nvPr/>
        </p:nvSpPr>
        <p:spPr>
          <a:xfrm rot="5400000">
            <a:off x="6945273" y="-150671"/>
            <a:ext cx="1024608"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7"/>
          <p:cNvSpPr/>
          <p:nvPr/>
        </p:nvSpPr>
        <p:spPr>
          <a:xfrm rot="5400000">
            <a:off x="8293075" y="-150671"/>
            <a:ext cx="1024608"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7"/>
          <p:cNvSpPr/>
          <p:nvPr/>
        </p:nvSpPr>
        <p:spPr>
          <a:xfrm rot="5400000">
            <a:off x="9647724" y="-150671"/>
            <a:ext cx="1024608"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7"/>
          <p:cNvSpPr/>
          <p:nvPr/>
        </p:nvSpPr>
        <p:spPr>
          <a:xfrm rot="5400000">
            <a:off x="11002371" y="-149734"/>
            <a:ext cx="1024608" cy="135464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 name="Google Shape;69;p7"/>
          <p:cNvGrpSpPr/>
          <p:nvPr/>
        </p:nvGrpSpPr>
        <p:grpSpPr>
          <a:xfrm>
            <a:off x="1284987" y="1831721"/>
            <a:ext cx="9214097" cy="4563220"/>
            <a:chOff x="275475" y="1342375"/>
            <a:chExt cx="7012250" cy="3021400"/>
          </a:xfrm>
        </p:grpSpPr>
        <p:sp>
          <p:nvSpPr>
            <p:cNvPr id="70" name="Google Shape;70;p7"/>
            <p:cNvSpPr/>
            <p:nvPr/>
          </p:nvSpPr>
          <p:spPr>
            <a:xfrm>
              <a:off x="4871175" y="2237375"/>
              <a:ext cx="257375" cy="209425"/>
            </a:xfrm>
            <a:custGeom>
              <a:rect b="b" l="l" r="r" t="t"/>
              <a:pathLst>
                <a:path extrusionOk="0" h="8377" w="10295">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1" name="Google Shape;71;p7"/>
            <p:cNvSpPr/>
            <p:nvPr/>
          </p:nvSpPr>
          <p:spPr>
            <a:xfrm>
              <a:off x="3951650" y="3212825"/>
              <a:ext cx="249075" cy="306150"/>
            </a:xfrm>
            <a:custGeom>
              <a:rect b="b" l="l" r="r" t="t"/>
              <a:pathLst>
                <a:path extrusionOk="0" h="12246" w="9963">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2" name="Google Shape;72;p7"/>
            <p:cNvSpPr/>
            <p:nvPr/>
          </p:nvSpPr>
          <p:spPr>
            <a:xfrm>
              <a:off x="4073750" y="2143225"/>
              <a:ext cx="34275" cy="68200"/>
            </a:xfrm>
            <a:custGeom>
              <a:rect b="b" l="l" r="r" t="t"/>
              <a:pathLst>
                <a:path extrusionOk="0" h="2728" w="1371">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3" name="Google Shape;73;p7"/>
            <p:cNvSpPr/>
            <p:nvPr/>
          </p:nvSpPr>
          <p:spPr>
            <a:xfrm>
              <a:off x="4728800" y="2520950"/>
              <a:ext cx="92750" cy="80775"/>
            </a:xfrm>
            <a:custGeom>
              <a:rect b="b" l="l" r="r" t="t"/>
              <a:pathLst>
                <a:path extrusionOk="0" h="3231" w="371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4" name="Google Shape;74;p7"/>
            <p:cNvSpPr/>
            <p:nvPr/>
          </p:nvSpPr>
          <p:spPr>
            <a:xfrm>
              <a:off x="2369900" y="3607675"/>
              <a:ext cx="310150" cy="748675"/>
            </a:xfrm>
            <a:custGeom>
              <a:rect b="b" l="l" r="r" t="t"/>
              <a:pathLst>
                <a:path extrusionOk="0" h="29947" w="12406">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5" name="Google Shape;75;p7"/>
            <p:cNvSpPr/>
            <p:nvPr/>
          </p:nvSpPr>
          <p:spPr>
            <a:xfrm>
              <a:off x="4521975" y="2175175"/>
              <a:ext cx="63650" cy="56500"/>
            </a:xfrm>
            <a:custGeom>
              <a:rect b="b" l="l" r="r" t="t"/>
              <a:pathLst>
                <a:path extrusionOk="0" h="2260" w="2546">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6" name="Google Shape;76;p7"/>
            <p:cNvSpPr/>
            <p:nvPr/>
          </p:nvSpPr>
          <p:spPr>
            <a:xfrm>
              <a:off x="5901700" y="3354050"/>
              <a:ext cx="798875" cy="747525"/>
            </a:xfrm>
            <a:custGeom>
              <a:rect b="b" l="l" r="r" t="t"/>
              <a:pathLst>
                <a:path extrusionOk="0" h="29901" w="31955">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7" name="Google Shape;77;p7"/>
            <p:cNvSpPr/>
            <p:nvPr/>
          </p:nvSpPr>
          <p:spPr>
            <a:xfrm>
              <a:off x="3889450" y="2003125"/>
              <a:ext cx="130975" cy="57950"/>
            </a:xfrm>
            <a:custGeom>
              <a:rect b="b" l="l" r="r" t="t"/>
              <a:pathLst>
                <a:path extrusionOk="0" h="2318" w="5239">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8" name="Google Shape;78;p7"/>
            <p:cNvSpPr/>
            <p:nvPr/>
          </p:nvSpPr>
          <p:spPr>
            <a:xfrm>
              <a:off x="4546500" y="2161475"/>
              <a:ext cx="104725" cy="81050"/>
            </a:xfrm>
            <a:custGeom>
              <a:rect b="b" l="l" r="r" t="t"/>
              <a:pathLst>
                <a:path extrusionOk="0" h="3242" w="4189">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79" name="Google Shape;79;p7"/>
            <p:cNvSpPr/>
            <p:nvPr/>
          </p:nvSpPr>
          <p:spPr>
            <a:xfrm>
              <a:off x="4302575" y="3165450"/>
              <a:ext cx="34825" cy="48250"/>
            </a:xfrm>
            <a:custGeom>
              <a:rect b="b" l="l" r="r" t="t"/>
              <a:pathLst>
                <a:path extrusionOk="0" h="1930" w="1393">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 name="Google Shape;80;p7"/>
            <p:cNvSpPr/>
            <p:nvPr/>
          </p:nvSpPr>
          <p:spPr>
            <a:xfrm>
              <a:off x="3764775" y="1949775"/>
              <a:ext cx="63350" cy="42825"/>
            </a:xfrm>
            <a:custGeom>
              <a:rect b="b" l="l" r="r" t="t"/>
              <a:pathLst>
                <a:path extrusionOk="0" h="1713" w="2534">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 name="Google Shape;81;p7"/>
            <p:cNvSpPr/>
            <p:nvPr/>
          </p:nvSpPr>
          <p:spPr>
            <a:xfrm>
              <a:off x="3736525" y="2834500"/>
              <a:ext cx="60500" cy="138400"/>
            </a:xfrm>
            <a:custGeom>
              <a:rect b="b" l="l" r="r" t="t"/>
              <a:pathLst>
                <a:path extrusionOk="0" h="5536" w="242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2" name="Google Shape;82;p7"/>
            <p:cNvSpPr/>
            <p:nvPr/>
          </p:nvSpPr>
          <p:spPr>
            <a:xfrm>
              <a:off x="3612125" y="2769175"/>
              <a:ext cx="152375" cy="124975"/>
            </a:xfrm>
            <a:custGeom>
              <a:rect b="b" l="l" r="r" t="t"/>
              <a:pathLst>
                <a:path extrusionOk="0" h="4999" w="6095">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3" name="Google Shape;83;p7"/>
            <p:cNvSpPr/>
            <p:nvPr/>
          </p:nvSpPr>
          <p:spPr>
            <a:xfrm>
              <a:off x="5438375" y="2512125"/>
              <a:ext cx="102725" cy="130975"/>
            </a:xfrm>
            <a:custGeom>
              <a:rect b="b" l="l" r="r" t="t"/>
              <a:pathLst>
                <a:path extrusionOk="0" h="5239" w="4109">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4" name="Google Shape;84;p7"/>
            <p:cNvSpPr/>
            <p:nvPr/>
          </p:nvSpPr>
          <p:spPr>
            <a:xfrm>
              <a:off x="4126250" y="2109550"/>
              <a:ext cx="111850" cy="65925"/>
            </a:xfrm>
            <a:custGeom>
              <a:rect b="b" l="l" r="r" t="t"/>
              <a:pathLst>
                <a:path extrusionOk="0" h="2637" w="4474">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5" name="Google Shape;85;p7"/>
            <p:cNvSpPr/>
            <p:nvPr/>
          </p:nvSpPr>
          <p:spPr>
            <a:xfrm>
              <a:off x="4004425" y="2087575"/>
              <a:ext cx="71075" cy="56800"/>
            </a:xfrm>
            <a:custGeom>
              <a:rect b="b" l="l" r="r" t="t"/>
              <a:pathLst>
                <a:path extrusionOk="0" h="2272" w="2843">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6" name="Google Shape;86;p7"/>
            <p:cNvSpPr/>
            <p:nvPr/>
          </p:nvSpPr>
          <p:spPr>
            <a:xfrm>
              <a:off x="4117700" y="1848775"/>
              <a:ext cx="158350" cy="104450"/>
            </a:xfrm>
            <a:custGeom>
              <a:rect b="b" l="l" r="r" t="t"/>
              <a:pathLst>
                <a:path extrusionOk="0" h="4178" w="6334">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7" name="Google Shape;87;p7"/>
            <p:cNvSpPr/>
            <p:nvPr/>
          </p:nvSpPr>
          <p:spPr>
            <a:xfrm>
              <a:off x="1953075" y="2692425"/>
              <a:ext cx="29125" cy="59375"/>
            </a:xfrm>
            <a:custGeom>
              <a:rect b="b" l="l" r="r" t="t"/>
              <a:pathLst>
                <a:path extrusionOk="0" h="2375" w="1165">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8" name="Google Shape;88;p7"/>
            <p:cNvSpPr/>
            <p:nvPr/>
          </p:nvSpPr>
          <p:spPr>
            <a:xfrm>
              <a:off x="2335100" y="3333800"/>
              <a:ext cx="250800" cy="297300"/>
            </a:xfrm>
            <a:custGeom>
              <a:rect b="b" l="l" r="r" t="t"/>
              <a:pathLst>
                <a:path extrusionOk="0" h="11892" w="10032">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9" name="Google Shape;89;p7"/>
            <p:cNvSpPr/>
            <p:nvPr/>
          </p:nvSpPr>
          <p:spPr>
            <a:xfrm>
              <a:off x="2242375" y="2993125"/>
              <a:ext cx="784625" cy="885325"/>
            </a:xfrm>
            <a:custGeom>
              <a:rect b="b" l="l" r="r" t="t"/>
              <a:pathLst>
                <a:path extrusionOk="0" h="35413" w="31385">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80709C"/>
                </a:solidFill>
                <a:latin typeface="Calibri"/>
                <a:ea typeface="Calibri"/>
                <a:cs typeface="Calibri"/>
                <a:sym typeface="Calibri"/>
              </a:endParaRPr>
            </a:p>
          </p:txBody>
        </p:sp>
        <p:sp>
          <p:nvSpPr>
            <p:cNvPr id="90" name="Google Shape;90;p7"/>
            <p:cNvSpPr/>
            <p:nvPr/>
          </p:nvSpPr>
          <p:spPr>
            <a:xfrm>
              <a:off x="6007825" y="2988575"/>
              <a:ext cx="23725" cy="32825"/>
            </a:xfrm>
            <a:custGeom>
              <a:rect b="b" l="l" r="r" t="t"/>
              <a:pathLst>
                <a:path extrusionOk="0" h="1313" w="949">
                  <a:moveTo>
                    <a:pt x="1" y="845"/>
                  </a:moveTo>
                  <a:lnTo>
                    <a:pt x="377" y="1313"/>
                  </a:lnTo>
                  <a:lnTo>
                    <a:pt x="537" y="993"/>
                  </a:lnTo>
                  <a:lnTo>
                    <a:pt x="925" y="1027"/>
                  </a:lnTo>
                  <a:lnTo>
                    <a:pt x="937" y="434"/>
                  </a:lnTo>
                  <a:lnTo>
                    <a:pt x="948" y="0"/>
                  </a:lnTo>
                  <a:lnTo>
                    <a:pt x="298"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1" name="Google Shape;91;p7"/>
            <p:cNvSpPr/>
            <p:nvPr/>
          </p:nvSpPr>
          <p:spPr>
            <a:xfrm>
              <a:off x="5443775" y="2469900"/>
              <a:ext cx="64800" cy="36250"/>
            </a:xfrm>
            <a:custGeom>
              <a:rect b="b" l="l" r="r" t="t"/>
              <a:pathLst>
                <a:path extrusionOk="0" h="1450" w="2592">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2" name="Google Shape;92;p7"/>
            <p:cNvSpPr/>
            <p:nvPr/>
          </p:nvSpPr>
          <p:spPr>
            <a:xfrm>
              <a:off x="4109700" y="3512675"/>
              <a:ext cx="189175" cy="208300"/>
            </a:xfrm>
            <a:custGeom>
              <a:rect b="b" l="l" r="r" t="t"/>
              <a:pathLst>
                <a:path extrusionOk="0" h="8332" w="7567">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3" name="Google Shape;93;p7"/>
            <p:cNvSpPr/>
            <p:nvPr/>
          </p:nvSpPr>
          <p:spPr>
            <a:xfrm>
              <a:off x="4010425" y="2859325"/>
              <a:ext cx="258775" cy="201175"/>
            </a:xfrm>
            <a:custGeom>
              <a:rect b="b" l="l" r="r" t="t"/>
              <a:pathLst>
                <a:path extrusionOk="0" h="8047" w="10351">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4" name="Google Shape;94;p7"/>
            <p:cNvSpPr/>
            <p:nvPr/>
          </p:nvSpPr>
          <p:spPr>
            <a:xfrm>
              <a:off x="1465200" y="1347225"/>
              <a:ext cx="1519000" cy="811125"/>
            </a:xfrm>
            <a:custGeom>
              <a:rect b="b" l="l" r="r" t="t"/>
              <a:pathLst>
                <a:path extrusionOk="0" h="32445" w="6076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5" name="Google Shape;95;p7"/>
            <p:cNvSpPr/>
            <p:nvPr/>
          </p:nvSpPr>
          <p:spPr>
            <a:xfrm>
              <a:off x="3828675" y="2029950"/>
              <a:ext cx="78200" cy="45675"/>
            </a:xfrm>
            <a:custGeom>
              <a:rect b="b" l="l" r="r" t="t"/>
              <a:pathLst>
                <a:path extrusionOk="0" h="1827" w="3128">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6" name="Google Shape;96;p7"/>
            <p:cNvSpPr/>
            <p:nvPr/>
          </p:nvSpPr>
          <p:spPr>
            <a:xfrm>
              <a:off x="2331975" y="3510975"/>
              <a:ext cx="267625" cy="852800"/>
            </a:xfrm>
            <a:custGeom>
              <a:rect b="b" l="l" r="r" t="t"/>
              <a:pathLst>
                <a:path extrusionOk="0" h="34112" w="10705">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7" name="Google Shape;97;p7"/>
            <p:cNvSpPr/>
            <p:nvPr/>
          </p:nvSpPr>
          <p:spPr>
            <a:xfrm>
              <a:off x="5085725" y="1906425"/>
              <a:ext cx="1024275" cy="792875"/>
            </a:xfrm>
            <a:custGeom>
              <a:rect b="b" l="l" r="r" t="t"/>
              <a:pathLst>
                <a:path extrusionOk="0" h="31715" w="40971">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8" name="Google Shape;98;p7"/>
            <p:cNvSpPr/>
            <p:nvPr/>
          </p:nvSpPr>
          <p:spPr>
            <a:xfrm>
              <a:off x="3549350" y="2873300"/>
              <a:ext cx="120725" cy="140400"/>
            </a:xfrm>
            <a:custGeom>
              <a:rect b="b" l="l" r="r" t="t"/>
              <a:pathLst>
                <a:path extrusionOk="0" h="5616" w="4829">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99" name="Google Shape;99;p7"/>
            <p:cNvSpPr/>
            <p:nvPr/>
          </p:nvSpPr>
          <p:spPr>
            <a:xfrm>
              <a:off x="3891450" y="2820250"/>
              <a:ext cx="150950" cy="252800"/>
            </a:xfrm>
            <a:custGeom>
              <a:rect b="b" l="l" r="r" t="t"/>
              <a:pathLst>
                <a:path extrusionOk="0" h="10112" w="6038">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0" name="Google Shape;100;p7"/>
            <p:cNvSpPr/>
            <p:nvPr/>
          </p:nvSpPr>
          <p:spPr>
            <a:xfrm>
              <a:off x="3965050" y="2992850"/>
              <a:ext cx="381200" cy="420000"/>
            </a:xfrm>
            <a:custGeom>
              <a:rect b="b" l="l" r="r" t="t"/>
              <a:pathLst>
                <a:path extrusionOk="0" h="16800" w="15248">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1" name="Google Shape;101;p7"/>
            <p:cNvSpPr/>
            <p:nvPr/>
          </p:nvSpPr>
          <p:spPr>
            <a:xfrm>
              <a:off x="3943375" y="3027375"/>
              <a:ext cx="147525" cy="198875"/>
            </a:xfrm>
            <a:custGeom>
              <a:rect b="b" l="l" r="r" t="t"/>
              <a:pathLst>
                <a:path extrusionOk="0" h="7955" w="5901">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2" name="Google Shape;102;p7"/>
            <p:cNvSpPr/>
            <p:nvPr/>
          </p:nvSpPr>
          <p:spPr>
            <a:xfrm>
              <a:off x="2138250" y="2829950"/>
              <a:ext cx="242825" cy="379750"/>
            </a:xfrm>
            <a:custGeom>
              <a:rect b="b" l="l" r="r" t="t"/>
              <a:pathLst>
                <a:path extrusionOk="0" h="15190" w="9713">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3" name="Google Shape;103;p7"/>
            <p:cNvSpPr/>
            <p:nvPr/>
          </p:nvSpPr>
          <p:spPr>
            <a:xfrm>
              <a:off x="2008150" y="2857625"/>
              <a:ext cx="65650" cy="67625"/>
            </a:xfrm>
            <a:custGeom>
              <a:rect b="b" l="l" r="r" t="t"/>
              <a:pathLst>
                <a:path extrusionOk="0" h="2705" w="2626">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4" name="Google Shape;104;p7"/>
            <p:cNvSpPr/>
            <p:nvPr/>
          </p:nvSpPr>
          <p:spPr>
            <a:xfrm>
              <a:off x="2054075" y="2586000"/>
              <a:ext cx="207450" cy="75650"/>
            </a:xfrm>
            <a:custGeom>
              <a:rect b="b" l="l" r="r" t="t"/>
              <a:pathLst>
                <a:path extrusionOk="0" h="3026" w="8298">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5" name="Google Shape;105;p7"/>
            <p:cNvSpPr/>
            <p:nvPr/>
          </p:nvSpPr>
          <p:spPr>
            <a:xfrm>
              <a:off x="3933950" y="1957475"/>
              <a:ext cx="116425" cy="56525"/>
            </a:xfrm>
            <a:custGeom>
              <a:rect b="b" l="l" r="r" t="t"/>
              <a:pathLst>
                <a:path extrusionOk="0" h="2261" w="4657">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6" name="Google Shape;106;p7"/>
            <p:cNvSpPr/>
            <p:nvPr/>
          </p:nvSpPr>
          <p:spPr>
            <a:xfrm>
              <a:off x="3824100" y="1873900"/>
              <a:ext cx="156675" cy="167775"/>
            </a:xfrm>
            <a:custGeom>
              <a:rect b="b" l="l" r="r" t="t"/>
              <a:pathLst>
                <a:path extrusionOk="0" h="6711" w="6267">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7" name="Google Shape;107;p7"/>
            <p:cNvSpPr/>
            <p:nvPr/>
          </p:nvSpPr>
          <p:spPr>
            <a:xfrm>
              <a:off x="4551075" y="2824225"/>
              <a:ext cx="32550" cy="39975"/>
            </a:xfrm>
            <a:custGeom>
              <a:rect b="b" l="l" r="r" t="t"/>
              <a:pathLst>
                <a:path extrusionOk="0" h="1599" w="1302">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8" name="Google Shape;108;p7"/>
            <p:cNvSpPr/>
            <p:nvPr/>
          </p:nvSpPr>
          <p:spPr>
            <a:xfrm>
              <a:off x="3855200" y="1815675"/>
              <a:ext cx="77350" cy="62225"/>
            </a:xfrm>
            <a:custGeom>
              <a:rect b="b" l="l" r="r" t="t"/>
              <a:pathLst>
                <a:path extrusionOk="0" h="2489" w="3094">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09" name="Google Shape;109;p7"/>
            <p:cNvSpPr/>
            <p:nvPr/>
          </p:nvSpPr>
          <p:spPr>
            <a:xfrm>
              <a:off x="2301725" y="2660750"/>
              <a:ext cx="71625" cy="52250"/>
            </a:xfrm>
            <a:custGeom>
              <a:rect b="b" l="l" r="r" t="t"/>
              <a:pathLst>
                <a:path extrusionOk="0" h="2090" w="2865">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0" name="Google Shape;110;p7"/>
            <p:cNvSpPr/>
            <p:nvPr/>
          </p:nvSpPr>
          <p:spPr>
            <a:xfrm>
              <a:off x="3553075" y="2269025"/>
              <a:ext cx="402875" cy="410600"/>
            </a:xfrm>
            <a:custGeom>
              <a:rect b="b" l="l" r="r" t="t"/>
              <a:pathLst>
                <a:path extrusionOk="0" h="16424" w="16115">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1" name="Google Shape;111;p7"/>
            <p:cNvSpPr/>
            <p:nvPr/>
          </p:nvSpPr>
          <p:spPr>
            <a:xfrm>
              <a:off x="2098875" y="3081000"/>
              <a:ext cx="114725" cy="143550"/>
            </a:xfrm>
            <a:custGeom>
              <a:rect b="b" l="l" r="r" t="t"/>
              <a:pathLst>
                <a:path extrusionOk="0" h="5742" w="4589">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2" name="Google Shape;112;p7"/>
            <p:cNvSpPr/>
            <p:nvPr/>
          </p:nvSpPr>
          <p:spPr>
            <a:xfrm>
              <a:off x="4196425" y="2395425"/>
              <a:ext cx="248250" cy="217700"/>
            </a:xfrm>
            <a:custGeom>
              <a:rect b="b" l="l" r="r" t="t"/>
              <a:pathLst>
                <a:path extrusionOk="0" h="8708" w="993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3" name="Google Shape;113;p7"/>
            <p:cNvSpPr/>
            <p:nvPr/>
          </p:nvSpPr>
          <p:spPr>
            <a:xfrm>
              <a:off x="4442375" y="2703850"/>
              <a:ext cx="136400" cy="125550"/>
            </a:xfrm>
            <a:custGeom>
              <a:rect b="b" l="l" r="r" t="t"/>
              <a:pathLst>
                <a:path extrusionOk="0" h="5022" w="5456">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4" name="Google Shape;114;p7"/>
            <p:cNvSpPr/>
            <p:nvPr/>
          </p:nvSpPr>
          <p:spPr>
            <a:xfrm>
              <a:off x="4098000" y="1776025"/>
              <a:ext cx="76500" cy="44825"/>
            </a:xfrm>
            <a:custGeom>
              <a:rect b="b" l="l" r="r" t="t"/>
              <a:pathLst>
                <a:path extrusionOk="0" h="1793" w="306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5" name="Google Shape;115;p7"/>
            <p:cNvSpPr/>
            <p:nvPr/>
          </p:nvSpPr>
          <p:spPr>
            <a:xfrm>
              <a:off x="4380175" y="2772875"/>
              <a:ext cx="296175" cy="261650"/>
            </a:xfrm>
            <a:custGeom>
              <a:rect b="b" l="l" r="r" t="t"/>
              <a:pathLst>
                <a:path extrusionOk="0" h="10466" w="11847">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6" name="Google Shape;116;p7"/>
            <p:cNvSpPr/>
            <p:nvPr/>
          </p:nvSpPr>
          <p:spPr>
            <a:xfrm>
              <a:off x="4022100" y="1565475"/>
              <a:ext cx="189775" cy="205450"/>
            </a:xfrm>
            <a:custGeom>
              <a:rect b="b" l="l" r="r" t="t"/>
              <a:pathLst>
                <a:path extrusionOk="0" h="8218" w="7591">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7" name="Google Shape;117;p7"/>
            <p:cNvSpPr/>
            <p:nvPr/>
          </p:nvSpPr>
          <p:spPr>
            <a:xfrm>
              <a:off x="7224100" y="3476725"/>
              <a:ext cx="63625" cy="50250"/>
            </a:xfrm>
            <a:custGeom>
              <a:rect b="b" l="l" r="r" t="t"/>
              <a:pathLst>
                <a:path extrusionOk="0" h="2010" w="2545">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8" name="Google Shape;118;p7"/>
            <p:cNvSpPr/>
            <p:nvPr/>
          </p:nvSpPr>
          <p:spPr>
            <a:xfrm>
              <a:off x="3897425" y="3059625"/>
              <a:ext cx="113300" cy="142950"/>
            </a:xfrm>
            <a:custGeom>
              <a:rect b="b" l="l" r="r" t="t"/>
              <a:pathLst>
                <a:path extrusionOk="0" h="5718" w="4532">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19" name="Google Shape;119;p7"/>
            <p:cNvSpPr/>
            <p:nvPr/>
          </p:nvSpPr>
          <p:spPr>
            <a:xfrm>
              <a:off x="3593575" y="1796275"/>
              <a:ext cx="156375" cy="186625"/>
            </a:xfrm>
            <a:custGeom>
              <a:rect b="b" l="l" r="r" t="t"/>
              <a:pathLst>
                <a:path extrusionOk="0" h="7465" w="6255">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0" name="Google Shape;120;p7"/>
            <p:cNvSpPr/>
            <p:nvPr/>
          </p:nvSpPr>
          <p:spPr>
            <a:xfrm>
              <a:off x="4445800" y="2124375"/>
              <a:ext cx="131825" cy="54825"/>
            </a:xfrm>
            <a:custGeom>
              <a:rect b="b" l="l" r="r" t="t"/>
              <a:pathLst>
                <a:path extrusionOk="0" h="2193" w="5273">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1" name="Google Shape;121;p7"/>
            <p:cNvSpPr/>
            <p:nvPr/>
          </p:nvSpPr>
          <p:spPr>
            <a:xfrm>
              <a:off x="3656350" y="2860475"/>
              <a:ext cx="85900" cy="144950"/>
            </a:xfrm>
            <a:custGeom>
              <a:rect b="b" l="l" r="r" t="t"/>
              <a:pathLst>
                <a:path extrusionOk="0" h="5798" w="3436">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2" name="Google Shape;122;p7"/>
            <p:cNvSpPr/>
            <p:nvPr/>
          </p:nvSpPr>
          <p:spPr>
            <a:xfrm>
              <a:off x="3419550" y="2826525"/>
              <a:ext cx="145250" cy="119850"/>
            </a:xfrm>
            <a:custGeom>
              <a:rect b="b" l="l" r="r" t="t"/>
              <a:pathLst>
                <a:path extrusionOk="0" h="4794" w="581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3" name="Google Shape;123;p7"/>
            <p:cNvSpPr/>
            <p:nvPr/>
          </p:nvSpPr>
          <p:spPr>
            <a:xfrm>
              <a:off x="3386450" y="2797425"/>
              <a:ext cx="59650" cy="16850"/>
            </a:xfrm>
            <a:custGeom>
              <a:rect b="b" l="l" r="r" t="t"/>
              <a:pathLst>
                <a:path extrusionOk="0" h="674" w="2386">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4" name="Google Shape;124;p7"/>
            <p:cNvSpPr/>
            <p:nvPr/>
          </p:nvSpPr>
          <p:spPr>
            <a:xfrm>
              <a:off x="3389300" y="2825675"/>
              <a:ext cx="59375" cy="35950"/>
            </a:xfrm>
            <a:custGeom>
              <a:rect b="b" l="l" r="r" t="t"/>
              <a:pathLst>
                <a:path extrusionOk="0" h="1438" w="2375">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5" name="Google Shape;125;p7"/>
            <p:cNvSpPr/>
            <p:nvPr/>
          </p:nvSpPr>
          <p:spPr>
            <a:xfrm>
              <a:off x="3907700" y="3060175"/>
              <a:ext cx="39675" cy="28850"/>
            </a:xfrm>
            <a:custGeom>
              <a:rect b="b" l="l" r="r" t="t"/>
              <a:pathLst>
                <a:path extrusionOk="0" h="1154" w="1587">
                  <a:moveTo>
                    <a:pt x="1587" y="24"/>
                  </a:moveTo>
                  <a:lnTo>
                    <a:pt x="275" y="1"/>
                  </a:lnTo>
                  <a:lnTo>
                    <a:pt x="1" y="1028"/>
                  </a:lnTo>
                  <a:lnTo>
                    <a:pt x="149" y="1153"/>
                  </a:lnTo>
                  <a:lnTo>
                    <a:pt x="423" y="1119"/>
                  </a:lnTo>
                  <a:lnTo>
                    <a:pt x="158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6" name="Google Shape;126;p7"/>
            <p:cNvSpPr/>
            <p:nvPr/>
          </p:nvSpPr>
          <p:spPr>
            <a:xfrm>
              <a:off x="4094300" y="2162625"/>
              <a:ext cx="123275" cy="157225"/>
            </a:xfrm>
            <a:custGeom>
              <a:rect b="b" l="l" r="r" t="t"/>
              <a:pathLst>
                <a:path extrusionOk="0" h="6289" w="4931">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7" name="Google Shape;127;p7"/>
            <p:cNvSpPr/>
            <p:nvPr/>
          </p:nvSpPr>
          <p:spPr>
            <a:xfrm>
              <a:off x="2778475" y="1342375"/>
              <a:ext cx="794300" cy="424550"/>
            </a:xfrm>
            <a:custGeom>
              <a:rect b="b" l="l" r="r" t="t"/>
              <a:pathLst>
                <a:path extrusionOk="0" h="16982" w="31772">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8" name="Google Shape;128;p7"/>
            <p:cNvSpPr/>
            <p:nvPr/>
          </p:nvSpPr>
          <p:spPr>
            <a:xfrm>
              <a:off x="1890025" y="2707825"/>
              <a:ext cx="82475" cy="92750"/>
            </a:xfrm>
            <a:custGeom>
              <a:rect b="b" l="l" r="r" t="t"/>
              <a:pathLst>
                <a:path extrusionOk="0" h="3710" w="3299">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29" name="Google Shape;129;p7"/>
            <p:cNvSpPr/>
            <p:nvPr/>
          </p:nvSpPr>
          <p:spPr>
            <a:xfrm>
              <a:off x="2492600" y="2922100"/>
              <a:ext cx="95875" cy="161225"/>
            </a:xfrm>
            <a:custGeom>
              <a:rect b="b" l="l" r="r" t="t"/>
              <a:pathLst>
                <a:path extrusionOk="0" h="6449" w="3835">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0" name="Google Shape;130;p7"/>
            <p:cNvSpPr/>
            <p:nvPr/>
          </p:nvSpPr>
          <p:spPr>
            <a:xfrm>
              <a:off x="1947100" y="2748925"/>
              <a:ext cx="124400" cy="68775"/>
            </a:xfrm>
            <a:custGeom>
              <a:rect b="b" l="l" r="r" t="t"/>
              <a:pathLst>
                <a:path extrusionOk="0" h="2751" w="4976">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1" name="Google Shape;131;p7"/>
            <p:cNvSpPr/>
            <p:nvPr/>
          </p:nvSpPr>
          <p:spPr>
            <a:xfrm>
              <a:off x="3966475" y="2059325"/>
              <a:ext cx="102725" cy="88475"/>
            </a:xfrm>
            <a:custGeom>
              <a:rect b="b" l="l" r="r" t="t"/>
              <a:pathLst>
                <a:path extrusionOk="0" h="3539" w="4109">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2" name="Google Shape;132;p7"/>
            <p:cNvSpPr/>
            <p:nvPr/>
          </p:nvSpPr>
          <p:spPr>
            <a:xfrm>
              <a:off x="2251225" y="2660475"/>
              <a:ext cx="58225" cy="42525"/>
            </a:xfrm>
            <a:custGeom>
              <a:rect b="b" l="l" r="r" t="t"/>
              <a:pathLst>
                <a:path extrusionOk="0" h="1701" w="2329">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3" name="Google Shape;133;p7"/>
            <p:cNvSpPr/>
            <p:nvPr/>
          </p:nvSpPr>
          <p:spPr>
            <a:xfrm>
              <a:off x="4009275" y="2012550"/>
              <a:ext cx="113000" cy="63350"/>
            </a:xfrm>
            <a:custGeom>
              <a:rect b="b" l="l" r="r" t="t"/>
              <a:pathLst>
                <a:path extrusionOk="0" h="2534" w="452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4" name="Google Shape;134;p7"/>
            <p:cNvSpPr/>
            <p:nvPr/>
          </p:nvSpPr>
          <p:spPr>
            <a:xfrm>
              <a:off x="5628375" y="2987725"/>
              <a:ext cx="917850" cy="359500"/>
            </a:xfrm>
            <a:custGeom>
              <a:rect b="b" l="l" r="r" t="t"/>
              <a:pathLst>
                <a:path extrusionOk="0" h="14380" w="36714">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5" name="Google Shape;135;p7"/>
            <p:cNvSpPr/>
            <p:nvPr/>
          </p:nvSpPr>
          <p:spPr>
            <a:xfrm>
              <a:off x="5054350" y="2306700"/>
              <a:ext cx="552950" cy="624825"/>
            </a:xfrm>
            <a:custGeom>
              <a:rect b="b" l="l" r="r" t="t"/>
              <a:pathLst>
                <a:path extrusionOk="0" h="24993" w="22118">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6" name="Google Shape;136;p7"/>
            <p:cNvSpPr/>
            <p:nvPr/>
          </p:nvSpPr>
          <p:spPr>
            <a:xfrm>
              <a:off x="3550225" y="1870750"/>
              <a:ext cx="68775" cy="74775"/>
            </a:xfrm>
            <a:custGeom>
              <a:rect b="b" l="l" r="r" t="t"/>
              <a:pathLst>
                <a:path extrusionOk="0" h="2991" w="2751">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7" name="Google Shape;137;p7"/>
            <p:cNvSpPr/>
            <p:nvPr/>
          </p:nvSpPr>
          <p:spPr>
            <a:xfrm>
              <a:off x="4538525" y="2209700"/>
              <a:ext cx="412575" cy="333525"/>
            </a:xfrm>
            <a:custGeom>
              <a:rect b="b" l="l" r="r" t="t"/>
              <a:pathLst>
                <a:path extrusionOk="0" h="13341" w="16503">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8" name="Google Shape;138;p7"/>
            <p:cNvSpPr/>
            <p:nvPr/>
          </p:nvSpPr>
          <p:spPr>
            <a:xfrm>
              <a:off x="4458925" y="2262750"/>
              <a:ext cx="197150" cy="189200"/>
            </a:xfrm>
            <a:custGeom>
              <a:rect b="b" l="l" r="r" t="t"/>
              <a:pathLst>
                <a:path extrusionOk="0" h="7568" w="7886">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39" name="Google Shape;139;p7"/>
            <p:cNvSpPr/>
            <p:nvPr/>
          </p:nvSpPr>
          <p:spPr>
            <a:xfrm>
              <a:off x="3353350" y="1635650"/>
              <a:ext cx="161225" cy="60525"/>
            </a:xfrm>
            <a:custGeom>
              <a:rect b="b" l="l" r="r" t="t"/>
              <a:pathLst>
                <a:path extrusionOk="0" h="2421" w="6449">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0" name="Google Shape;140;p7"/>
            <p:cNvSpPr/>
            <p:nvPr/>
          </p:nvSpPr>
          <p:spPr>
            <a:xfrm>
              <a:off x="4377875" y="2357200"/>
              <a:ext cx="26000" cy="85600"/>
            </a:xfrm>
            <a:custGeom>
              <a:rect b="b" l="l" r="r" t="t"/>
              <a:pathLst>
                <a:path extrusionOk="0" h="3424" w="104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1" name="Google Shape;141;p7"/>
            <p:cNvSpPr/>
            <p:nvPr/>
          </p:nvSpPr>
          <p:spPr>
            <a:xfrm>
              <a:off x="3842650" y="2045925"/>
              <a:ext cx="219725" cy="234550"/>
            </a:xfrm>
            <a:custGeom>
              <a:rect b="b" l="l" r="r" t="t"/>
              <a:pathLst>
                <a:path extrusionOk="0" h="9382" w="8789">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2" name="Google Shape;142;p7"/>
            <p:cNvSpPr/>
            <p:nvPr/>
          </p:nvSpPr>
          <p:spPr>
            <a:xfrm>
              <a:off x="2174750" y="2691850"/>
              <a:ext cx="41400" cy="18575"/>
            </a:xfrm>
            <a:custGeom>
              <a:rect b="b" l="l" r="r" t="t"/>
              <a:pathLst>
                <a:path extrusionOk="0" h="743" w="1656">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3" name="Google Shape;143;p7"/>
            <p:cNvSpPr/>
            <p:nvPr/>
          </p:nvSpPr>
          <p:spPr>
            <a:xfrm>
              <a:off x="4394425" y="2355200"/>
              <a:ext cx="75350" cy="94450"/>
            </a:xfrm>
            <a:custGeom>
              <a:rect b="b" l="l" r="r" t="t"/>
              <a:pathLst>
                <a:path extrusionOk="0" h="3778" w="3014">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4" name="Google Shape;144;p7"/>
            <p:cNvSpPr/>
            <p:nvPr/>
          </p:nvSpPr>
          <p:spPr>
            <a:xfrm>
              <a:off x="6182725" y="2080450"/>
              <a:ext cx="189475" cy="327850"/>
            </a:xfrm>
            <a:custGeom>
              <a:rect b="b" l="l" r="r" t="t"/>
              <a:pathLst>
                <a:path extrusionOk="0" h="13114" w="7579">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5" name="Google Shape;145;p7"/>
            <p:cNvSpPr/>
            <p:nvPr/>
          </p:nvSpPr>
          <p:spPr>
            <a:xfrm>
              <a:off x="4538525" y="1865050"/>
              <a:ext cx="710700" cy="323275"/>
            </a:xfrm>
            <a:custGeom>
              <a:rect b="b" l="l" r="r" t="t"/>
              <a:pathLst>
                <a:path extrusionOk="0" h="12931" w="28428">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6" name="Google Shape;146;p7"/>
            <p:cNvSpPr/>
            <p:nvPr/>
          </p:nvSpPr>
          <p:spPr>
            <a:xfrm>
              <a:off x="4400700" y="2987150"/>
              <a:ext cx="158675" cy="231125"/>
            </a:xfrm>
            <a:custGeom>
              <a:rect b="b" l="l" r="r" t="t"/>
              <a:pathLst>
                <a:path extrusionOk="0" h="9245" w="6347">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7" name="Google Shape;147;p7"/>
            <p:cNvSpPr/>
            <p:nvPr/>
          </p:nvSpPr>
          <p:spPr>
            <a:xfrm>
              <a:off x="5005550" y="2130100"/>
              <a:ext cx="179775" cy="89325"/>
            </a:xfrm>
            <a:custGeom>
              <a:rect b="b" l="l" r="r" t="t"/>
              <a:pathLst>
                <a:path extrusionOk="0" h="3573" w="7191">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8" name="Google Shape;148;p7"/>
            <p:cNvSpPr/>
            <p:nvPr/>
          </p:nvSpPr>
          <p:spPr>
            <a:xfrm>
              <a:off x="5756200" y="2781725"/>
              <a:ext cx="105000" cy="92475"/>
            </a:xfrm>
            <a:custGeom>
              <a:rect b="b" l="l" r="r" t="t"/>
              <a:pathLst>
                <a:path extrusionOk="0" h="3699" w="420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9" name="Google Shape;149;p7"/>
            <p:cNvSpPr/>
            <p:nvPr/>
          </p:nvSpPr>
          <p:spPr>
            <a:xfrm>
              <a:off x="6077175" y="2234525"/>
              <a:ext cx="84175" cy="97575"/>
            </a:xfrm>
            <a:custGeom>
              <a:rect b="b" l="l" r="r" t="t"/>
              <a:pathLst>
                <a:path extrusionOk="0" h="3903" w="3367">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0" name="Google Shape;150;p7"/>
            <p:cNvSpPr/>
            <p:nvPr/>
          </p:nvSpPr>
          <p:spPr>
            <a:xfrm>
              <a:off x="4620100" y="2429950"/>
              <a:ext cx="37125" cy="35125"/>
            </a:xfrm>
            <a:custGeom>
              <a:rect b="b" l="l" r="r" t="t"/>
              <a:pathLst>
                <a:path extrusionOk="0" h="1405" w="1485">
                  <a:moveTo>
                    <a:pt x="982" y="80"/>
                  </a:moveTo>
                  <a:lnTo>
                    <a:pt x="457" y="0"/>
                  </a:lnTo>
                  <a:lnTo>
                    <a:pt x="1" y="879"/>
                  </a:lnTo>
                  <a:lnTo>
                    <a:pt x="697" y="959"/>
                  </a:lnTo>
                  <a:lnTo>
                    <a:pt x="937" y="1404"/>
                  </a:lnTo>
                  <a:lnTo>
                    <a:pt x="1485" y="1370"/>
                  </a:lnTo>
                  <a:lnTo>
                    <a:pt x="1142" y="685"/>
                  </a:lnTo>
                  <a:lnTo>
                    <a:pt x="1176"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1" name="Google Shape;151;p7"/>
            <p:cNvSpPr/>
            <p:nvPr/>
          </p:nvSpPr>
          <p:spPr>
            <a:xfrm>
              <a:off x="5691150" y="2602275"/>
              <a:ext cx="164075" cy="194600"/>
            </a:xfrm>
            <a:custGeom>
              <a:rect b="b" l="l" r="r" t="t"/>
              <a:pathLst>
                <a:path extrusionOk="0" h="7784" w="6563">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2" name="Google Shape;152;p7"/>
            <p:cNvSpPr/>
            <p:nvPr/>
          </p:nvSpPr>
          <p:spPr>
            <a:xfrm>
              <a:off x="4390150" y="2326375"/>
              <a:ext cx="25125" cy="35125"/>
            </a:xfrm>
            <a:custGeom>
              <a:rect b="b" l="l" r="r" t="t"/>
              <a:pathLst>
                <a:path extrusionOk="0" h="1405" w="1005">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3" name="Google Shape;153;p7"/>
            <p:cNvSpPr/>
            <p:nvPr/>
          </p:nvSpPr>
          <p:spPr>
            <a:xfrm>
              <a:off x="3492575" y="2918100"/>
              <a:ext cx="77925" cy="95325"/>
            </a:xfrm>
            <a:custGeom>
              <a:rect b="b" l="l" r="r" t="t"/>
              <a:pathLst>
                <a:path extrusionOk="0" h="3813" w="3117">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4" name="Google Shape;154;p7"/>
            <p:cNvSpPr/>
            <p:nvPr/>
          </p:nvSpPr>
          <p:spPr>
            <a:xfrm>
              <a:off x="3902575" y="2360625"/>
              <a:ext cx="311000" cy="307300"/>
            </a:xfrm>
            <a:custGeom>
              <a:rect b="b" l="l" r="r" t="t"/>
              <a:pathLst>
                <a:path extrusionOk="0" h="12292" w="1244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5" name="Google Shape;155;p7"/>
            <p:cNvSpPr/>
            <p:nvPr/>
          </p:nvSpPr>
          <p:spPr>
            <a:xfrm>
              <a:off x="5313675" y="2889275"/>
              <a:ext cx="42550" cy="87625"/>
            </a:xfrm>
            <a:custGeom>
              <a:rect b="b" l="l" r="r" t="t"/>
              <a:pathLst>
                <a:path extrusionOk="0" h="3505" w="1702">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6" name="Google Shape;156;p7"/>
            <p:cNvSpPr/>
            <p:nvPr/>
          </p:nvSpPr>
          <p:spPr>
            <a:xfrm>
              <a:off x="4240950" y="3762025"/>
              <a:ext cx="45950" cy="45400"/>
            </a:xfrm>
            <a:custGeom>
              <a:rect b="b" l="l" r="r" t="t"/>
              <a:pathLst>
                <a:path extrusionOk="0" h="1816" w="1838">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7" name="Google Shape;157;p7"/>
            <p:cNvSpPr/>
            <p:nvPr/>
          </p:nvSpPr>
          <p:spPr>
            <a:xfrm>
              <a:off x="4070900" y="1843925"/>
              <a:ext cx="94750" cy="52825"/>
            </a:xfrm>
            <a:custGeom>
              <a:rect b="b" l="l" r="r" t="t"/>
              <a:pathLst>
                <a:path extrusionOk="0" h="2113" w="379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8" name="Google Shape;158;p7"/>
            <p:cNvSpPr/>
            <p:nvPr/>
          </p:nvSpPr>
          <p:spPr>
            <a:xfrm>
              <a:off x="3820400" y="1979175"/>
              <a:ext cx="9725" cy="15125"/>
            </a:xfrm>
            <a:custGeom>
              <a:rect b="b" l="l" r="r" t="t"/>
              <a:pathLst>
                <a:path extrusionOk="0" h="605" w="389">
                  <a:moveTo>
                    <a:pt x="366" y="594"/>
                  </a:moveTo>
                  <a:lnTo>
                    <a:pt x="389" y="206"/>
                  </a:lnTo>
                  <a:lnTo>
                    <a:pt x="252" y="0"/>
                  </a:lnTo>
                  <a:lnTo>
                    <a:pt x="58" y="34"/>
                  </a:lnTo>
                  <a:lnTo>
                    <a:pt x="1" y="536"/>
                  </a:lnTo>
                  <a:lnTo>
                    <a:pt x="160" y="60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59" name="Google Shape;159;p7"/>
            <p:cNvSpPr/>
            <p:nvPr/>
          </p:nvSpPr>
          <p:spPr>
            <a:xfrm>
              <a:off x="4068900" y="1810550"/>
              <a:ext cx="119275" cy="49950"/>
            </a:xfrm>
            <a:custGeom>
              <a:rect b="b" l="l" r="r" t="t"/>
              <a:pathLst>
                <a:path extrusionOk="0" h="1998" w="4771">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0" name="Google Shape;160;p7"/>
            <p:cNvSpPr/>
            <p:nvPr/>
          </p:nvSpPr>
          <p:spPr>
            <a:xfrm>
              <a:off x="3387025" y="2300700"/>
              <a:ext cx="313000" cy="325550"/>
            </a:xfrm>
            <a:custGeom>
              <a:rect b="b" l="l" r="r" t="t"/>
              <a:pathLst>
                <a:path extrusionOk="0" h="13022" w="1252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1" name="Google Shape;161;p7"/>
            <p:cNvSpPr/>
            <p:nvPr/>
          </p:nvSpPr>
          <p:spPr>
            <a:xfrm>
              <a:off x="4189875" y="2015975"/>
              <a:ext cx="65925" cy="65925"/>
            </a:xfrm>
            <a:custGeom>
              <a:rect b="b" l="l" r="r" t="t"/>
              <a:pathLst>
                <a:path extrusionOk="0" h="2637" w="2637">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2" name="Google Shape;162;p7"/>
            <p:cNvSpPr/>
            <p:nvPr/>
          </p:nvSpPr>
          <p:spPr>
            <a:xfrm>
              <a:off x="4569600" y="3385425"/>
              <a:ext cx="153250" cy="307875"/>
            </a:xfrm>
            <a:custGeom>
              <a:rect b="b" l="l" r="r" t="t"/>
              <a:pathLst>
                <a:path extrusionOk="0" h="12315" w="613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3" name="Google Shape;163;p7"/>
            <p:cNvSpPr/>
            <p:nvPr/>
          </p:nvSpPr>
          <p:spPr>
            <a:xfrm>
              <a:off x="1486900" y="2369750"/>
              <a:ext cx="529250" cy="412575"/>
            </a:xfrm>
            <a:custGeom>
              <a:rect b="b" l="l" r="r" t="t"/>
              <a:pathLst>
                <a:path extrusionOk="0" h="16503" w="2117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4" name="Google Shape;164;p7"/>
            <p:cNvSpPr/>
            <p:nvPr/>
          </p:nvSpPr>
          <p:spPr>
            <a:xfrm>
              <a:off x="4096575" y="2151500"/>
              <a:ext cx="45950" cy="32825"/>
            </a:xfrm>
            <a:custGeom>
              <a:rect b="b" l="l" r="r" t="t"/>
              <a:pathLst>
                <a:path extrusionOk="0" h="1313" w="1838">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5" name="Google Shape;165;p7"/>
            <p:cNvSpPr/>
            <p:nvPr/>
          </p:nvSpPr>
          <p:spPr>
            <a:xfrm>
              <a:off x="3479450" y="2545500"/>
              <a:ext cx="326425" cy="337525"/>
            </a:xfrm>
            <a:custGeom>
              <a:rect b="b" l="l" r="r" t="t"/>
              <a:pathLst>
                <a:path extrusionOk="0" h="13501" w="13057">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6" name="Google Shape;166;p7"/>
            <p:cNvSpPr/>
            <p:nvPr/>
          </p:nvSpPr>
          <p:spPr>
            <a:xfrm>
              <a:off x="5533650" y="2469325"/>
              <a:ext cx="174925" cy="417425"/>
            </a:xfrm>
            <a:custGeom>
              <a:rect b="b" l="l" r="r" t="t"/>
              <a:pathLst>
                <a:path extrusionOk="0" h="16697" w="6997">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7" name="Google Shape;167;p7"/>
            <p:cNvSpPr/>
            <p:nvPr/>
          </p:nvSpPr>
          <p:spPr>
            <a:xfrm>
              <a:off x="4057775" y="2124950"/>
              <a:ext cx="33400" cy="36275"/>
            </a:xfrm>
            <a:custGeom>
              <a:rect b="b" l="l" r="r" t="t"/>
              <a:pathLst>
                <a:path extrusionOk="0" h="1451" w="1336">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8" name="Google Shape;168;p7"/>
            <p:cNvSpPr/>
            <p:nvPr/>
          </p:nvSpPr>
          <p:spPr>
            <a:xfrm>
              <a:off x="5255200" y="1937225"/>
              <a:ext cx="593450" cy="230275"/>
            </a:xfrm>
            <a:custGeom>
              <a:rect b="b" l="l" r="r" t="t"/>
              <a:pathLst>
                <a:path extrusionOk="0" h="9211" w="23738">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69" name="Google Shape;169;p7"/>
            <p:cNvSpPr/>
            <p:nvPr/>
          </p:nvSpPr>
          <p:spPr>
            <a:xfrm>
              <a:off x="4320550" y="3346350"/>
              <a:ext cx="210275" cy="372625"/>
            </a:xfrm>
            <a:custGeom>
              <a:rect b="b" l="l" r="r" t="t"/>
              <a:pathLst>
                <a:path extrusionOk="0" h="14905" w="8411">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0" name="Google Shape;170;p7"/>
            <p:cNvSpPr/>
            <p:nvPr/>
          </p:nvSpPr>
          <p:spPr>
            <a:xfrm>
              <a:off x="3386175" y="2490425"/>
              <a:ext cx="239400" cy="290175"/>
            </a:xfrm>
            <a:custGeom>
              <a:rect b="b" l="l" r="r" t="t"/>
              <a:pathLst>
                <a:path extrusionOk="0" h="11607" w="9576">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1" name="Google Shape;171;p7"/>
            <p:cNvSpPr/>
            <p:nvPr/>
          </p:nvSpPr>
          <p:spPr>
            <a:xfrm>
              <a:off x="4371050" y="3321525"/>
              <a:ext cx="59350" cy="172050"/>
            </a:xfrm>
            <a:custGeom>
              <a:rect b="b" l="l" r="r" t="t"/>
              <a:pathLst>
                <a:path extrusionOk="0" h="6882" w="2374">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2" name="Google Shape;172;p7"/>
            <p:cNvSpPr/>
            <p:nvPr/>
          </p:nvSpPr>
          <p:spPr>
            <a:xfrm>
              <a:off x="5723100" y="2954900"/>
              <a:ext cx="383475" cy="139550"/>
            </a:xfrm>
            <a:custGeom>
              <a:rect b="b" l="l" r="r" t="t"/>
              <a:pathLst>
                <a:path extrusionOk="0" h="5582" w="15339">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3" name="Google Shape;173;p7"/>
            <p:cNvSpPr/>
            <p:nvPr/>
          </p:nvSpPr>
          <p:spPr>
            <a:xfrm>
              <a:off x="3953650" y="3496700"/>
              <a:ext cx="263350" cy="274775"/>
            </a:xfrm>
            <a:custGeom>
              <a:rect b="b" l="l" r="r" t="t"/>
              <a:pathLst>
                <a:path extrusionOk="0" h="10991" w="10534">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4" name="Google Shape;174;p7"/>
            <p:cNvSpPr/>
            <p:nvPr/>
          </p:nvSpPr>
          <p:spPr>
            <a:xfrm>
              <a:off x="3727100" y="2579450"/>
              <a:ext cx="307025" cy="268200"/>
            </a:xfrm>
            <a:custGeom>
              <a:rect b="b" l="l" r="r" t="t"/>
              <a:pathLst>
                <a:path extrusionOk="0" h="10728" w="12281">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5" name="Google Shape;175;p7"/>
            <p:cNvSpPr/>
            <p:nvPr/>
          </p:nvSpPr>
          <p:spPr>
            <a:xfrm>
              <a:off x="3775325" y="2797425"/>
              <a:ext cx="236250" cy="218550"/>
            </a:xfrm>
            <a:custGeom>
              <a:rect b="b" l="l" r="r" t="t"/>
              <a:pathLst>
                <a:path extrusionOk="0" h="8742" w="945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6" name="Google Shape;176;p7"/>
            <p:cNvSpPr/>
            <p:nvPr/>
          </p:nvSpPr>
          <p:spPr>
            <a:xfrm>
              <a:off x="1977050" y="2771450"/>
              <a:ext cx="94450" cy="97325"/>
            </a:xfrm>
            <a:custGeom>
              <a:rect b="b" l="l" r="r" t="t"/>
              <a:pathLst>
                <a:path extrusionOk="0" h="3893" w="3778">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7" name="Google Shape;177;p7"/>
            <p:cNvSpPr/>
            <p:nvPr/>
          </p:nvSpPr>
          <p:spPr>
            <a:xfrm>
              <a:off x="3778450" y="1905550"/>
              <a:ext cx="63375" cy="58800"/>
            </a:xfrm>
            <a:custGeom>
              <a:rect b="b" l="l" r="r" t="t"/>
              <a:pathLst>
                <a:path extrusionOk="0" h="2352" w="2535">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8" name="Google Shape;178;p7"/>
            <p:cNvSpPr/>
            <p:nvPr/>
          </p:nvSpPr>
          <p:spPr>
            <a:xfrm>
              <a:off x="3799850" y="1383450"/>
              <a:ext cx="372075" cy="424550"/>
            </a:xfrm>
            <a:custGeom>
              <a:rect b="b" l="l" r="r" t="t"/>
              <a:pathLst>
                <a:path extrusionOk="0" h="16982" w="14883">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79" name="Google Shape;179;p7"/>
            <p:cNvSpPr/>
            <p:nvPr/>
          </p:nvSpPr>
          <p:spPr>
            <a:xfrm>
              <a:off x="5268050" y="2421950"/>
              <a:ext cx="165500" cy="91050"/>
            </a:xfrm>
            <a:custGeom>
              <a:rect b="b" l="l" r="r" t="t"/>
              <a:pathLst>
                <a:path extrusionOk="0" h="3642" w="662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0" name="Google Shape;180;p7"/>
            <p:cNvSpPr/>
            <p:nvPr/>
          </p:nvSpPr>
          <p:spPr>
            <a:xfrm>
              <a:off x="6693125" y="3893550"/>
              <a:ext cx="362375" cy="274500"/>
            </a:xfrm>
            <a:custGeom>
              <a:rect b="b" l="l" r="r" t="t"/>
              <a:pathLst>
                <a:path extrusionOk="0" h="10980" w="14495">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1" name="Google Shape;181;p7"/>
            <p:cNvSpPr/>
            <p:nvPr/>
          </p:nvSpPr>
          <p:spPr>
            <a:xfrm>
              <a:off x="4746775" y="2513250"/>
              <a:ext cx="147250" cy="221150"/>
            </a:xfrm>
            <a:custGeom>
              <a:rect b="b" l="l" r="r" t="t"/>
              <a:pathLst>
                <a:path extrusionOk="0" h="8846" w="589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2" name="Google Shape;182;p7"/>
            <p:cNvSpPr/>
            <p:nvPr/>
          </p:nvSpPr>
          <p:spPr>
            <a:xfrm>
              <a:off x="4893150" y="2268750"/>
              <a:ext cx="296175" cy="305875"/>
            </a:xfrm>
            <a:custGeom>
              <a:rect b="b" l="l" r="r" t="t"/>
              <a:pathLst>
                <a:path extrusionOk="0" h="12235" w="11847">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3" name="Google Shape;183;p7"/>
            <p:cNvSpPr/>
            <p:nvPr/>
          </p:nvSpPr>
          <p:spPr>
            <a:xfrm>
              <a:off x="2063775" y="2894125"/>
              <a:ext cx="114150" cy="54250"/>
            </a:xfrm>
            <a:custGeom>
              <a:rect b="b" l="l" r="r" t="t"/>
              <a:pathLst>
                <a:path extrusionOk="0" h="2170" w="4566">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4" name="Google Shape;184;p7"/>
            <p:cNvSpPr/>
            <p:nvPr/>
          </p:nvSpPr>
          <p:spPr>
            <a:xfrm>
              <a:off x="2091450" y="3113250"/>
              <a:ext cx="264225" cy="415150"/>
            </a:xfrm>
            <a:custGeom>
              <a:rect b="b" l="l" r="r" t="t"/>
              <a:pathLst>
                <a:path extrusionOk="0" h="16606" w="10569">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5" name="Google Shape;185;p7"/>
            <p:cNvSpPr/>
            <p:nvPr/>
          </p:nvSpPr>
          <p:spPr>
            <a:xfrm>
              <a:off x="6061750" y="2692150"/>
              <a:ext cx="189200" cy="293600"/>
            </a:xfrm>
            <a:custGeom>
              <a:rect b="b" l="l" r="r" t="t"/>
              <a:pathLst>
                <a:path extrusionOk="0" h="11744" w="7568">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6" name="Google Shape;186;p7"/>
            <p:cNvSpPr/>
            <p:nvPr/>
          </p:nvSpPr>
          <p:spPr>
            <a:xfrm>
              <a:off x="6537350" y="3168875"/>
              <a:ext cx="304175" cy="184900"/>
            </a:xfrm>
            <a:custGeom>
              <a:rect b="b" l="l" r="r" t="t"/>
              <a:pathLst>
                <a:path extrusionOk="0" h="7396" w="12167">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7" name="Google Shape;187;p7"/>
            <p:cNvSpPr/>
            <p:nvPr/>
          </p:nvSpPr>
          <p:spPr>
            <a:xfrm>
              <a:off x="3959925" y="1876450"/>
              <a:ext cx="177200" cy="127000"/>
            </a:xfrm>
            <a:custGeom>
              <a:rect b="b" l="l" r="r" t="t"/>
              <a:pathLst>
                <a:path extrusionOk="0" h="5080" w="7088">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8" name="Google Shape;188;p7"/>
            <p:cNvSpPr/>
            <p:nvPr/>
          </p:nvSpPr>
          <p:spPr>
            <a:xfrm>
              <a:off x="6017825" y="2136950"/>
              <a:ext cx="90750" cy="119275"/>
            </a:xfrm>
            <a:custGeom>
              <a:rect b="b" l="l" r="r" t="t"/>
              <a:pathLst>
                <a:path extrusionOk="0" h="4771" w="363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89" name="Google Shape;189;p7"/>
            <p:cNvSpPr/>
            <p:nvPr/>
          </p:nvSpPr>
          <p:spPr>
            <a:xfrm>
              <a:off x="3544225" y="2152350"/>
              <a:ext cx="59950" cy="123275"/>
            </a:xfrm>
            <a:custGeom>
              <a:rect b="b" l="l" r="r" t="t"/>
              <a:pathLst>
                <a:path extrusionOk="0" h="4931" w="2398">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0" name="Google Shape;190;p7"/>
            <p:cNvSpPr/>
            <p:nvPr/>
          </p:nvSpPr>
          <p:spPr>
            <a:xfrm>
              <a:off x="2492025" y="3550900"/>
              <a:ext cx="169500" cy="186625"/>
            </a:xfrm>
            <a:custGeom>
              <a:rect b="b" l="l" r="r" t="t"/>
              <a:pathLst>
                <a:path extrusionOk="0" h="7465" w="678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1" name="Google Shape;191;p7"/>
            <p:cNvSpPr/>
            <p:nvPr/>
          </p:nvSpPr>
          <p:spPr>
            <a:xfrm>
              <a:off x="4390150" y="2374025"/>
              <a:ext cx="10875" cy="26850"/>
            </a:xfrm>
            <a:custGeom>
              <a:rect b="b" l="l" r="r" t="t"/>
              <a:pathLst>
                <a:path extrusionOk="0" h="1074" w="435">
                  <a:moveTo>
                    <a:pt x="377" y="126"/>
                  </a:moveTo>
                  <a:lnTo>
                    <a:pt x="92" y="1"/>
                  </a:lnTo>
                  <a:lnTo>
                    <a:pt x="1" y="617"/>
                  </a:lnTo>
                  <a:lnTo>
                    <a:pt x="195" y="720"/>
                  </a:lnTo>
                  <a:lnTo>
                    <a:pt x="24" y="834"/>
                  </a:lnTo>
                  <a:lnTo>
                    <a:pt x="12" y="1073"/>
                  </a:lnTo>
                  <a:lnTo>
                    <a:pt x="354" y="959"/>
                  </a:lnTo>
                  <a:lnTo>
                    <a:pt x="434"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2" name="Google Shape;192;p7"/>
            <p:cNvSpPr/>
            <p:nvPr/>
          </p:nvSpPr>
          <p:spPr>
            <a:xfrm>
              <a:off x="4709975" y="2519525"/>
              <a:ext cx="17425" cy="35400"/>
            </a:xfrm>
            <a:custGeom>
              <a:rect b="b" l="l" r="r" t="t"/>
              <a:pathLst>
                <a:path extrusionOk="0" h="1416" w="697">
                  <a:moveTo>
                    <a:pt x="583" y="1359"/>
                  </a:moveTo>
                  <a:lnTo>
                    <a:pt x="697" y="811"/>
                  </a:lnTo>
                  <a:lnTo>
                    <a:pt x="628" y="286"/>
                  </a:lnTo>
                  <a:lnTo>
                    <a:pt x="355" y="1"/>
                  </a:lnTo>
                  <a:lnTo>
                    <a:pt x="149" y="103"/>
                  </a:lnTo>
                  <a:lnTo>
                    <a:pt x="1" y="571"/>
                  </a:lnTo>
                  <a:lnTo>
                    <a:pt x="115" y="1245"/>
                  </a:lnTo>
                  <a:lnTo>
                    <a:pt x="366" y="14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3" name="Google Shape;193;p7"/>
            <p:cNvSpPr/>
            <p:nvPr/>
          </p:nvSpPr>
          <p:spPr>
            <a:xfrm>
              <a:off x="4082300" y="2021400"/>
              <a:ext cx="171225" cy="100150"/>
            </a:xfrm>
            <a:custGeom>
              <a:rect b="b" l="l" r="r" t="t"/>
              <a:pathLst>
                <a:path extrusionOk="0" h="4006" w="6849">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4" name="Google Shape;194;p7"/>
            <p:cNvSpPr/>
            <p:nvPr/>
          </p:nvSpPr>
          <p:spPr>
            <a:xfrm>
              <a:off x="4052075" y="1374325"/>
              <a:ext cx="2474475" cy="802875"/>
            </a:xfrm>
            <a:custGeom>
              <a:rect b="b" l="l" r="r" t="t"/>
              <a:pathLst>
                <a:path extrusionOk="0" h="32115" w="98979">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5" name="Google Shape;195;p7"/>
            <p:cNvSpPr/>
            <p:nvPr/>
          </p:nvSpPr>
          <p:spPr>
            <a:xfrm>
              <a:off x="4302575" y="3138075"/>
              <a:ext cx="36525" cy="40250"/>
            </a:xfrm>
            <a:custGeom>
              <a:rect b="b" l="l" r="r" t="t"/>
              <a:pathLst>
                <a:path extrusionOk="0" h="1610" w="1461">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6" name="Google Shape;196;p7"/>
            <p:cNvSpPr/>
            <p:nvPr/>
          </p:nvSpPr>
          <p:spPr>
            <a:xfrm>
              <a:off x="3386175" y="2484725"/>
              <a:ext cx="167200" cy="151225"/>
            </a:xfrm>
            <a:custGeom>
              <a:rect b="b" l="l" r="r" t="t"/>
              <a:pathLst>
                <a:path extrusionOk="0" h="6049" w="6688">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7" name="Google Shape;197;p7"/>
            <p:cNvSpPr/>
            <p:nvPr/>
          </p:nvSpPr>
          <p:spPr>
            <a:xfrm>
              <a:off x="4391300" y="2382575"/>
              <a:ext cx="421975" cy="358950"/>
            </a:xfrm>
            <a:custGeom>
              <a:rect b="b" l="l" r="r" t="t"/>
              <a:pathLst>
                <a:path extrusionOk="0" h="14358" w="16879">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8" name="Google Shape;198;p7"/>
            <p:cNvSpPr/>
            <p:nvPr/>
          </p:nvSpPr>
          <p:spPr>
            <a:xfrm>
              <a:off x="4157925" y="2613100"/>
              <a:ext cx="321850" cy="303325"/>
            </a:xfrm>
            <a:custGeom>
              <a:rect b="b" l="l" r="r" t="t"/>
              <a:pathLst>
                <a:path extrusionOk="0" h="12133" w="12874">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99" name="Google Shape;199;p7"/>
            <p:cNvSpPr/>
            <p:nvPr/>
          </p:nvSpPr>
          <p:spPr>
            <a:xfrm>
              <a:off x="4198425" y="2834225"/>
              <a:ext cx="229425" cy="198300"/>
            </a:xfrm>
            <a:custGeom>
              <a:rect b="b" l="l" r="r" t="t"/>
              <a:pathLst>
                <a:path extrusionOk="0" h="7932" w="9177">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0" name="Google Shape;200;p7"/>
            <p:cNvSpPr/>
            <p:nvPr/>
          </p:nvSpPr>
          <p:spPr>
            <a:xfrm>
              <a:off x="3371325" y="2735800"/>
              <a:ext cx="121850" cy="96450"/>
            </a:xfrm>
            <a:custGeom>
              <a:rect b="b" l="l" r="r" t="t"/>
              <a:pathLst>
                <a:path extrusionOk="0" h="3858" w="4874">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1" name="Google Shape;201;p7"/>
            <p:cNvSpPr/>
            <p:nvPr/>
          </p:nvSpPr>
          <p:spPr>
            <a:xfrm>
              <a:off x="3456650" y="2884150"/>
              <a:ext cx="60500" cy="74200"/>
            </a:xfrm>
            <a:custGeom>
              <a:rect b="b" l="l" r="r" t="t"/>
              <a:pathLst>
                <a:path extrusionOk="0" h="2968" w="242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2" name="Google Shape;202;p7"/>
            <p:cNvSpPr/>
            <p:nvPr/>
          </p:nvSpPr>
          <p:spPr>
            <a:xfrm>
              <a:off x="1930550" y="2784875"/>
              <a:ext cx="47375" cy="28825"/>
            </a:xfrm>
            <a:custGeom>
              <a:rect b="b" l="l" r="r" t="t"/>
              <a:pathLst>
                <a:path extrusionOk="0" h="1153" w="1895">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3" name="Google Shape;203;p7"/>
            <p:cNvSpPr/>
            <p:nvPr/>
          </p:nvSpPr>
          <p:spPr>
            <a:xfrm>
              <a:off x="4057500" y="2067050"/>
              <a:ext cx="81050" cy="86175"/>
            </a:xfrm>
            <a:custGeom>
              <a:rect b="b" l="l" r="r" t="t"/>
              <a:pathLst>
                <a:path extrusionOk="0" h="3447" w="3242">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4" name="Google Shape;204;p7"/>
            <p:cNvSpPr/>
            <p:nvPr/>
          </p:nvSpPr>
          <p:spPr>
            <a:xfrm>
              <a:off x="2559075" y="2975175"/>
              <a:ext cx="82750" cy="95875"/>
            </a:xfrm>
            <a:custGeom>
              <a:rect b="b" l="l" r="r" t="t"/>
              <a:pathLst>
                <a:path extrusionOk="0" h="3835" w="331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5" name="Google Shape;205;p7"/>
            <p:cNvSpPr/>
            <p:nvPr/>
          </p:nvSpPr>
          <p:spPr>
            <a:xfrm>
              <a:off x="4018125" y="1991425"/>
              <a:ext cx="98150" cy="40250"/>
            </a:xfrm>
            <a:custGeom>
              <a:rect b="b" l="l" r="r" t="t"/>
              <a:pathLst>
                <a:path extrusionOk="0" h="1610" w="3926">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6" name="Google Shape;206;p7"/>
            <p:cNvSpPr/>
            <p:nvPr/>
          </p:nvSpPr>
          <p:spPr>
            <a:xfrm>
              <a:off x="3965900" y="2051625"/>
              <a:ext cx="50525" cy="31125"/>
            </a:xfrm>
            <a:custGeom>
              <a:rect b="b" l="l" r="r" t="t"/>
              <a:pathLst>
                <a:path extrusionOk="0" h="1245" w="2021">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7" name="Google Shape;207;p7"/>
            <p:cNvSpPr/>
            <p:nvPr/>
          </p:nvSpPr>
          <p:spPr>
            <a:xfrm>
              <a:off x="3899725" y="1585450"/>
              <a:ext cx="181750" cy="280475"/>
            </a:xfrm>
            <a:custGeom>
              <a:rect b="b" l="l" r="r" t="t"/>
              <a:pathLst>
                <a:path extrusionOk="0" h="11219" w="727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8" name="Google Shape;208;p7"/>
            <p:cNvSpPr/>
            <p:nvPr/>
          </p:nvSpPr>
          <p:spPr>
            <a:xfrm>
              <a:off x="4317400" y="3694425"/>
              <a:ext cx="27125" cy="37100"/>
            </a:xfrm>
            <a:custGeom>
              <a:rect b="b" l="l" r="r" t="t"/>
              <a:pathLst>
                <a:path extrusionOk="0" h="1484" w="1085">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09" name="Google Shape;209;p7"/>
            <p:cNvSpPr/>
            <p:nvPr/>
          </p:nvSpPr>
          <p:spPr>
            <a:xfrm>
              <a:off x="4398425" y="2266175"/>
              <a:ext cx="115875" cy="113000"/>
            </a:xfrm>
            <a:custGeom>
              <a:rect b="b" l="l" r="r" t="t"/>
              <a:pathLst>
                <a:path extrusionOk="0" h="4520" w="4635">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0" name="Google Shape;210;p7"/>
            <p:cNvSpPr/>
            <p:nvPr/>
          </p:nvSpPr>
          <p:spPr>
            <a:xfrm>
              <a:off x="3990150" y="2580875"/>
              <a:ext cx="204875" cy="362650"/>
            </a:xfrm>
            <a:custGeom>
              <a:rect b="b" l="l" r="r" t="t"/>
              <a:pathLst>
                <a:path extrusionOk="0" h="14506" w="8195">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1" name="Google Shape;211;p7"/>
            <p:cNvSpPr/>
            <p:nvPr/>
          </p:nvSpPr>
          <p:spPr>
            <a:xfrm>
              <a:off x="3720250" y="2862175"/>
              <a:ext cx="38550" cy="115300"/>
            </a:xfrm>
            <a:custGeom>
              <a:rect b="b" l="l" r="r" t="t"/>
              <a:pathLst>
                <a:path extrusionOk="0" h="4612" w="1542">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2" name="Google Shape;212;p7"/>
            <p:cNvSpPr/>
            <p:nvPr/>
          </p:nvSpPr>
          <p:spPr>
            <a:xfrm>
              <a:off x="5643225" y="2649050"/>
              <a:ext cx="173475" cy="334125"/>
            </a:xfrm>
            <a:custGeom>
              <a:rect b="b" l="l" r="r" t="t"/>
              <a:pathLst>
                <a:path extrusionOk="0" h="13365" w="6939">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3" name="Google Shape;213;p7"/>
            <p:cNvSpPr/>
            <p:nvPr/>
          </p:nvSpPr>
          <p:spPr>
            <a:xfrm>
              <a:off x="4972475" y="2181450"/>
              <a:ext cx="151225" cy="96450"/>
            </a:xfrm>
            <a:custGeom>
              <a:rect b="b" l="l" r="r" t="t"/>
              <a:pathLst>
                <a:path extrusionOk="0" h="3858" w="6049">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4" name="Google Shape;214;p7"/>
            <p:cNvSpPr/>
            <p:nvPr/>
          </p:nvSpPr>
          <p:spPr>
            <a:xfrm>
              <a:off x="4682025" y="2141800"/>
              <a:ext cx="283625" cy="169775"/>
            </a:xfrm>
            <a:custGeom>
              <a:rect b="b" l="l" r="r" t="t"/>
              <a:pathLst>
                <a:path extrusionOk="0" h="6791" w="11345">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5" name="Google Shape;215;p7"/>
            <p:cNvSpPr/>
            <p:nvPr/>
          </p:nvSpPr>
          <p:spPr>
            <a:xfrm>
              <a:off x="6216675" y="3299850"/>
              <a:ext cx="48250" cy="25400"/>
            </a:xfrm>
            <a:custGeom>
              <a:rect b="b" l="l" r="r" t="t"/>
              <a:pathLst>
                <a:path extrusionOk="0" h="1016" w="193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6" name="Google Shape;216;p7"/>
            <p:cNvSpPr/>
            <p:nvPr/>
          </p:nvSpPr>
          <p:spPr>
            <a:xfrm>
              <a:off x="3864050" y="2263900"/>
              <a:ext cx="75925" cy="160375"/>
            </a:xfrm>
            <a:custGeom>
              <a:rect b="b" l="l" r="r" t="t"/>
              <a:pathLst>
                <a:path extrusionOk="0" h="6415" w="3037">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7" name="Google Shape;217;p7"/>
            <p:cNvSpPr/>
            <p:nvPr/>
          </p:nvSpPr>
          <p:spPr>
            <a:xfrm>
              <a:off x="4199275" y="2155475"/>
              <a:ext cx="360100" cy="143550"/>
            </a:xfrm>
            <a:custGeom>
              <a:rect b="b" l="l" r="r" t="t"/>
              <a:pathLst>
                <a:path extrusionOk="0" h="5742" w="14404">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8" name="Google Shape;218;p7"/>
            <p:cNvSpPr/>
            <p:nvPr/>
          </p:nvSpPr>
          <p:spPr>
            <a:xfrm>
              <a:off x="6070875" y="2538075"/>
              <a:ext cx="28850" cy="75625"/>
            </a:xfrm>
            <a:custGeom>
              <a:rect b="b" l="l" r="r" t="t"/>
              <a:pathLst>
                <a:path extrusionOk="0" h="3025" w="1154">
                  <a:moveTo>
                    <a:pt x="971" y="2283"/>
                  </a:moveTo>
                  <a:lnTo>
                    <a:pt x="1142" y="834"/>
                  </a:lnTo>
                  <a:lnTo>
                    <a:pt x="1154" y="274"/>
                  </a:lnTo>
                  <a:lnTo>
                    <a:pt x="743" y="1"/>
                  </a:lnTo>
                  <a:lnTo>
                    <a:pt x="275" y="685"/>
                  </a:lnTo>
                  <a:lnTo>
                    <a:pt x="1" y="1587"/>
                  </a:lnTo>
                  <a:lnTo>
                    <a:pt x="206" y="2260"/>
                  </a:lnTo>
                  <a:lnTo>
                    <a:pt x="777" y="302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19" name="Google Shape;219;p7"/>
            <p:cNvSpPr/>
            <p:nvPr/>
          </p:nvSpPr>
          <p:spPr>
            <a:xfrm>
              <a:off x="4313700" y="3135225"/>
              <a:ext cx="211725" cy="242825"/>
            </a:xfrm>
            <a:custGeom>
              <a:rect b="b" l="l" r="r" t="t"/>
              <a:pathLst>
                <a:path extrusionOk="0" h="9713" w="8469">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0" name="Google Shape;220;p7"/>
            <p:cNvSpPr/>
            <p:nvPr/>
          </p:nvSpPr>
          <p:spPr>
            <a:xfrm>
              <a:off x="4313975" y="3015675"/>
              <a:ext cx="109575" cy="128975"/>
            </a:xfrm>
            <a:custGeom>
              <a:rect b="b" l="l" r="r" t="t"/>
              <a:pathLst>
                <a:path extrusionOk="0" h="5159" w="4383">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1" name="Google Shape;221;p7"/>
            <p:cNvSpPr/>
            <p:nvPr/>
          </p:nvSpPr>
          <p:spPr>
            <a:xfrm>
              <a:off x="4109700" y="1931225"/>
              <a:ext cx="313850" cy="175775"/>
            </a:xfrm>
            <a:custGeom>
              <a:rect b="b" l="l" r="r" t="t"/>
              <a:pathLst>
                <a:path extrusionOk="0" h="7031" w="12554">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2" name="Google Shape;222;p7"/>
            <p:cNvSpPr/>
            <p:nvPr/>
          </p:nvSpPr>
          <p:spPr>
            <a:xfrm>
              <a:off x="2610425" y="3795125"/>
              <a:ext cx="97300" cy="109875"/>
            </a:xfrm>
            <a:custGeom>
              <a:rect b="b" l="l" r="r" t="t"/>
              <a:pathLst>
                <a:path extrusionOk="0" h="4395" w="3892">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3" name="Google Shape;223;p7"/>
            <p:cNvSpPr/>
            <p:nvPr/>
          </p:nvSpPr>
          <p:spPr>
            <a:xfrm>
              <a:off x="586475" y="1543225"/>
              <a:ext cx="1932400" cy="1139800"/>
            </a:xfrm>
            <a:custGeom>
              <a:rect b="b" l="l" r="r" t="t"/>
              <a:pathLst>
                <a:path extrusionOk="0" h="45592" w="77296">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4" name="Google Shape;224;p7"/>
            <p:cNvSpPr/>
            <p:nvPr/>
          </p:nvSpPr>
          <p:spPr>
            <a:xfrm>
              <a:off x="4725950" y="2079875"/>
              <a:ext cx="338975" cy="188625"/>
            </a:xfrm>
            <a:custGeom>
              <a:rect b="b" l="l" r="r" t="t"/>
              <a:pathLst>
                <a:path extrusionOk="0" h="7545" w="13559">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5" name="Google Shape;225;p7"/>
            <p:cNvSpPr/>
            <p:nvPr/>
          </p:nvSpPr>
          <p:spPr>
            <a:xfrm>
              <a:off x="2257775" y="2836225"/>
              <a:ext cx="269925" cy="259650"/>
            </a:xfrm>
            <a:custGeom>
              <a:rect b="b" l="l" r="r" t="t"/>
              <a:pathLst>
                <a:path extrusionOk="0" h="10386" w="10797">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6" name="Google Shape;226;p7"/>
            <p:cNvSpPr/>
            <p:nvPr/>
          </p:nvSpPr>
          <p:spPr>
            <a:xfrm>
              <a:off x="5724250" y="2582300"/>
              <a:ext cx="172625" cy="334400"/>
            </a:xfrm>
            <a:custGeom>
              <a:rect b="b" l="l" r="r" t="t"/>
              <a:pathLst>
                <a:path extrusionOk="0" h="13376" w="6905">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7" name="Google Shape;227;p7"/>
            <p:cNvSpPr/>
            <p:nvPr/>
          </p:nvSpPr>
          <p:spPr>
            <a:xfrm>
              <a:off x="7026375" y="3443925"/>
              <a:ext cx="18575" cy="45100"/>
            </a:xfrm>
            <a:custGeom>
              <a:rect b="b" l="l" r="r" t="t"/>
              <a:pathLst>
                <a:path extrusionOk="0" h="1804" w="743">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8" name="Google Shape;228;p7"/>
            <p:cNvSpPr/>
            <p:nvPr/>
          </p:nvSpPr>
          <p:spPr>
            <a:xfrm>
              <a:off x="4566475" y="2681025"/>
              <a:ext cx="206300" cy="145525"/>
            </a:xfrm>
            <a:custGeom>
              <a:rect b="b" l="l" r="r" t="t"/>
              <a:pathLst>
                <a:path extrusionOk="0" h="5821" w="8252">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29" name="Google Shape;229;p7"/>
            <p:cNvSpPr/>
            <p:nvPr/>
          </p:nvSpPr>
          <p:spPr>
            <a:xfrm>
              <a:off x="4037225" y="3613400"/>
              <a:ext cx="321850" cy="288750"/>
            </a:xfrm>
            <a:custGeom>
              <a:rect b="b" l="l" r="r" t="t"/>
              <a:pathLst>
                <a:path extrusionOk="0" h="11550" w="12874">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0" name="Google Shape;230;p7"/>
            <p:cNvSpPr/>
            <p:nvPr/>
          </p:nvSpPr>
          <p:spPr>
            <a:xfrm>
              <a:off x="4155075" y="3299275"/>
              <a:ext cx="233975" cy="220275"/>
            </a:xfrm>
            <a:custGeom>
              <a:rect b="b" l="l" r="r" t="t"/>
              <a:pathLst>
                <a:path extrusionOk="0" h="8811" w="9359">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1" name="Google Shape;231;p7"/>
            <p:cNvSpPr/>
            <p:nvPr/>
          </p:nvSpPr>
          <p:spPr>
            <a:xfrm>
              <a:off x="4220675" y="3463900"/>
              <a:ext cx="150950" cy="153800"/>
            </a:xfrm>
            <a:custGeom>
              <a:rect b="b" l="l" r="r" t="t"/>
              <a:pathLst>
                <a:path extrusionOk="0" h="6152" w="6038">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2" name="Google Shape;232;p7"/>
            <p:cNvSpPr/>
            <p:nvPr/>
          </p:nvSpPr>
          <p:spPr>
            <a:xfrm>
              <a:off x="4542225" y="2839350"/>
              <a:ext cx="197750" cy="311025"/>
            </a:xfrm>
            <a:custGeom>
              <a:rect b="b" l="l" r="r" t="t"/>
              <a:pathLst>
                <a:path extrusionOk="0" h="12441" w="791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3" name="Google Shape;233;p7"/>
            <p:cNvSpPr/>
            <p:nvPr/>
          </p:nvSpPr>
          <p:spPr>
            <a:xfrm>
              <a:off x="2628975" y="2981450"/>
              <a:ext cx="58225" cy="84175"/>
            </a:xfrm>
            <a:custGeom>
              <a:rect b="b" l="l" r="r" t="t"/>
              <a:pathLst>
                <a:path extrusionOk="0" h="3367" w="2329">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4" name="Google Shape;234;p7"/>
            <p:cNvSpPr/>
            <p:nvPr/>
          </p:nvSpPr>
          <p:spPr>
            <a:xfrm>
              <a:off x="3640650" y="1956900"/>
              <a:ext cx="255375" cy="215450"/>
            </a:xfrm>
            <a:custGeom>
              <a:rect b="b" l="l" r="r" t="t"/>
              <a:pathLst>
                <a:path extrusionOk="0" h="8618" w="10215">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5" name="Google Shape;235;p7"/>
            <p:cNvSpPr/>
            <p:nvPr/>
          </p:nvSpPr>
          <p:spPr>
            <a:xfrm>
              <a:off x="3550500" y="2120100"/>
              <a:ext cx="250800" cy="176350"/>
            </a:xfrm>
            <a:custGeom>
              <a:rect b="b" l="l" r="r" t="t"/>
              <a:pathLst>
                <a:path extrusionOk="0" h="7054" w="10032">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6" name="Google Shape;236;p7"/>
            <p:cNvSpPr/>
            <p:nvPr/>
          </p:nvSpPr>
          <p:spPr>
            <a:xfrm>
              <a:off x="2326825" y="2825950"/>
              <a:ext cx="3450" cy="4300"/>
            </a:xfrm>
            <a:custGeom>
              <a:rect b="b" l="l" r="r" t="t"/>
              <a:pathLst>
                <a:path extrusionOk="0" h="172" w="138">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7" name="Google Shape;237;p7"/>
            <p:cNvSpPr/>
            <p:nvPr/>
          </p:nvSpPr>
          <p:spPr>
            <a:xfrm>
              <a:off x="2474325" y="2697550"/>
              <a:ext cx="3450" cy="2025"/>
            </a:xfrm>
            <a:custGeom>
              <a:rect b="b" l="l" r="r" t="t"/>
              <a:pathLst>
                <a:path extrusionOk="0" h="81" w="138">
                  <a:moveTo>
                    <a:pt x="126" y="47"/>
                  </a:moveTo>
                  <a:lnTo>
                    <a:pt x="138" y="12"/>
                  </a:lnTo>
                  <a:lnTo>
                    <a:pt x="104" y="1"/>
                  </a:lnTo>
                  <a:lnTo>
                    <a:pt x="1" y="69"/>
                  </a:lnTo>
                  <a:lnTo>
                    <a:pt x="1"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8" name="Google Shape;238;p7"/>
            <p:cNvSpPr/>
            <p:nvPr/>
          </p:nvSpPr>
          <p:spPr>
            <a:xfrm>
              <a:off x="3747075" y="2144350"/>
              <a:ext cx="6025" cy="4600"/>
            </a:xfrm>
            <a:custGeom>
              <a:rect b="b" l="l" r="r" t="t"/>
              <a:pathLst>
                <a:path extrusionOk="0" h="184" w="241">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39" name="Google Shape;239;p7"/>
            <p:cNvSpPr/>
            <p:nvPr/>
          </p:nvSpPr>
          <p:spPr>
            <a:xfrm>
              <a:off x="2497150" y="2710400"/>
              <a:ext cx="3750" cy="16000"/>
            </a:xfrm>
            <a:custGeom>
              <a:rect b="b" l="l" r="r" t="t"/>
              <a:pathLst>
                <a:path extrusionOk="0" h="640" w="15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0" name="Google Shape;240;p7"/>
            <p:cNvSpPr/>
            <p:nvPr/>
          </p:nvSpPr>
          <p:spPr>
            <a:xfrm>
              <a:off x="2187025" y="2500700"/>
              <a:ext cx="108150" cy="136700"/>
            </a:xfrm>
            <a:custGeom>
              <a:rect b="b" l="l" r="r" t="t"/>
              <a:pathLst>
                <a:path extrusionOk="0" h="5468" w="4326">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1" name="Google Shape;241;p7"/>
            <p:cNvSpPr/>
            <p:nvPr/>
          </p:nvSpPr>
          <p:spPr>
            <a:xfrm>
              <a:off x="2482900" y="2377725"/>
              <a:ext cx="4300" cy="2900"/>
            </a:xfrm>
            <a:custGeom>
              <a:rect b="b" l="l" r="r" t="t"/>
              <a:pathLst>
                <a:path extrusionOk="0" h="116" w="172">
                  <a:moveTo>
                    <a:pt x="114" y="81"/>
                  </a:moveTo>
                  <a:lnTo>
                    <a:pt x="171" y="1"/>
                  </a:lnTo>
                  <a:lnTo>
                    <a:pt x="149" y="1"/>
                  </a:lnTo>
                  <a:lnTo>
                    <a:pt x="80" y="69"/>
                  </a:lnTo>
                  <a:lnTo>
                    <a:pt x="0" y="92"/>
                  </a:lnTo>
                  <a:lnTo>
                    <a:pt x="12" y="115"/>
                  </a:lnTo>
                  <a:lnTo>
                    <a:pt x="23"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2" name="Google Shape;242;p7"/>
            <p:cNvSpPr/>
            <p:nvPr/>
          </p:nvSpPr>
          <p:spPr>
            <a:xfrm>
              <a:off x="2535100" y="2809975"/>
              <a:ext cx="4300" cy="6025"/>
            </a:xfrm>
            <a:custGeom>
              <a:rect b="b" l="l" r="r" t="t"/>
              <a:pathLst>
                <a:path extrusionOk="0" h="241" w="172">
                  <a:moveTo>
                    <a:pt x="115" y="206"/>
                  </a:moveTo>
                  <a:lnTo>
                    <a:pt x="172" y="149"/>
                  </a:lnTo>
                  <a:lnTo>
                    <a:pt x="138" y="114"/>
                  </a:lnTo>
                  <a:lnTo>
                    <a:pt x="46" y="0"/>
                  </a:lnTo>
                  <a:lnTo>
                    <a:pt x="1" y="12"/>
                  </a:lnTo>
                  <a:lnTo>
                    <a:pt x="1" y="149"/>
                  </a:lnTo>
                  <a:lnTo>
                    <a:pt x="23" y="194"/>
                  </a:lnTo>
                  <a:lnTo>
                    <a:pt x="92"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3" name="Google Shape;243;p7"/>
            <p:cNvSpPr/>
            <p:nvPr/>
          </p:nvSpPr>
          <p:spPr>
            <a:xfrm>
              <a:off x="4582175" y="3370025"/>
              <a:ext cx="25700" cy="22850"/>
            </a:xfrm>
            <a:custGeom>
              <a:rect b="b" l="l" r="r" t="t"/>
              <a:pathLst>
                <a:path extrusionOk="0" h="914" w="1028">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4" name="Google Shape;244;p7"/>
            <p:cNvSpPr/>
            <p:nvPr/>
          </p:nvSpPr>
          <p:spPr>
            <a:xfrm>
              <a:off x="3219825" y="2722100"/>
              <a:ext cx="52250" cy="53950"/>
            </a:xfrm>
            <a:custGeom>
              <a:rect b="b" l="l" r="r" t="t"/>
              <a:pathLst>
                <a:path extrusionOk="0" h="2158" w="209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5" name="Google Shape;245;p7"/>
            <p:cNvSpPr/>
            <p:nvPr/>
          </p:nvSpPr>
          <p:spPr>
            <a:xfrm>
              <a:off x="2116850" y="2663600"/>
              <a:ext cx="33975" cy="11150"/>
            </a:xfrm>
            <a:custGeom>
              <a:rect b="b" l="l" r="r" t="t"/>
              <a:pathLst>
                <a:path extrusionOk="0" h="446" w="1359">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6" name="Google Shape;246;p7"/>
            <p:cNvSpPr/>
            <p:nvPr/>
          </p:nvSpPr>
          <p:spPr>
            <a:xfrm>
              <a:off x="2502300" y="2757475"/>
              <a:ext cx="4300" cy="9150"/>
            </a:xfrm>
            <a:custGeom>
              <a:rect b="b" l="l" r="r" t="t"/>
              <a:pathLst>
                <a:path extrusionOk="0" h="366" w="172">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7" name="Google Shape;247;p7"/>
            <p:cNvSpPr/>
            <p:nvPr/>
          </p:nvSpPr>
          <p:spPr>
            <a:xfrm>
              <a:off x="2671775" y="4270150"/>
              <a:ext cx="55925" cy="22575"/>
            </a:xfrm>
            <a:custGeom>
              <a:rect b="b" l="l" r="r" t="t"/>
              <a:pathLst>
                <a:path extrusionOk="0" h="903" w="2237">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8" name="Google Shape;248;p7"/>
            <p:cNvSpPr/>
            <p:nvPr/>
          </p:nvSpPr>
          <p:spPr>
            <a:xfrm>
              <a:off x="3605000" y="1719250"/>
              <a:ext cx="16275" cy="19425"/>
            </a:xfrm>
            <a:custGeom>
              <a:rect b="b" l="l" r="r" t="t"/>
              <a:pathLst>
                <a:path extrusionOk="0" h="777" w="651">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49" name="Google Shape;249;p7"/>
            <p:cNvSpPr/>
            <p:nvPr/>
          </p:nvSpPr>
          <p:spPr>
            <a:xfrm>
              <a:off x="2490875" y="2834500"/>
              <a:ext cx="4025" cy="5175"/>
            </a:xfrm>
            <a:custGeom>
              <a:rect b="b" l="l" r="r" t="t"/>
              <a:pathLst>
                <a:path extrusionOk="0" h="207" w="161">
                  <a:moveTo>
                    <a:pt x="58" y="195"/>
                  </a:moveTo>
                  <a:lnTo>
                    <a:pt x="138" y="172"/>
                  </a:lnTo>
                  <a:lnTo>
                    <a:pt x="160" y="12"/>
                  </a:lnTo>
                  <a:lnTo>
                    <a:pt x="115" y="1"/>
                  </a:lnTo>
                  <a:lnTo>
                    <a:pt x="81" y="46"/>
                  </a:lnTo>
                  <a:lnTo>
                    <a:pt x="35" y="115"/>
                  </a:lnTo>
                  <a:lnTo>
                    <a:pt x="35" y="172"/>
                  </a:lnTo>
                  <a:lnTo>
                    <a:pt x="1"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0" name="Google Shape;250;p7"/>
            <p:cNvSpPr/>
            <p:nvPr/>
          </p:nvSpPr>
          <p:spPr>
            <a:xfrm>
              <a:off x="5953900" y="2600000"/>
              <a:ext cx="8875" cy="8850"/>
            </a:xfrm>
            <a:custGeom>
              <a:rect b="b" l="l" r="r" t="t"/>
              <a:pathLst>
                <a:path extrusionOk="0" h="354" w="355">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1" name="Google Shape;251;p7"/>
            <p:cNvSpPr/>
            <p:nvPr/>
          </p:nvSpPr>
          <p:spPr>
            <a:xfrm>
              <a:off x="2478900" y="2717250"/>
              <a:ext cx="5725" cy="7150"/>
            </a:xfrm>
            <a:custGeom>
              <a:rect b="b" l="l" r="r" t="t"/>
              <a:pathLst>
                <a:path extrusionOk="0" h="286" w="229">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2" name="Google Shape;252;p7"/>
            <p:cNvSpPr/>
            <p:nvPr/>
          </p:nvSpPr>
          <p:spPr>
            <a:xfrm>
              <a:off x="2507725" y="2792275"/>
              <a:ext cx="4000" cy="8600"/>
            </a:xfrm>
            <a:custGeom>
              <a:rect b="b" l="l" r="r" t="t"/>
              <a:pathLst>
                <a:path extrusionOk="0" h="344" w="16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3" name="Google Shape;253;p7"/>
            <p:cNvSpPr/>
            <p:nvPr/>
          </p:nvSpPr>
          <p:spPr>
            <a:xfrm>
              <a:off x="3889450" y="2042500"/>
              <a:ext cx="2300" cy="4875"/>
            </a:xfrm>
            <a:custGeom>
              <a:rect b="b" l="l" r="r" t="t"/>
              <a:pathLst>
                <a:path extrusionOk="0" h="195" w="92">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4" name="Google Shape;254;p7"/>
            <p:cNvSpPr/>
            <p:nvPr/>
          </p:nvSpPr>
          <p:spPr>
            <a:xfrm>
              <a:off x="5191300" y="3015675"/>
              <a:ext cx="2300" cy="23125"/>
            </a:xfrm>
            <a:custGeom>
              <a:rect b="b" l="l" r="r" t="t"/>
              <a:pathLst>
                <a:path extrusionOk="0" h="925" w="92">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5" name="Google Shape;255;p7"/>
            <p:cNvSpPr/>
            <p:nvPr/>
          </p:nvSpPr>
          <p:spPr>
            <a:xfrm>
              <a:off x="3988150" y="2293000"/>
              <a:ext cx="7450" cy="6300"/>
            </a:xfrm>
            <a:custGeom>
              <a:rect b="b" l="l" r="r" t="t"/>
              <a:pathLst>
                <a:path extrusionOk="0" h="252" w="298">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6" name="Google Shape;256;p7"/>
            <p:cNvSpPr/>
            <p:nvPr/>
          </p:nvSpPr>
          <p:spPr>
            <a:xfrm>
              <a:off x="2489750" y="2730650"/>
              <a:ext cx="1450" cy="2875"/>
            </a:xfrm>
            <a:custGeom>
              <a:rect b="b" l="l" r="r" t="t"/>
              <a:pathLst>
                <a:path extrusionOk="0" h="115" w="58">
                  <a:moveTo>
                    <a:pt x="57" y="69"/>
                  </a:moveTo>
                  <a:lnTo>
                    <a:pt x="46" y="1"/>
                  </a:lnTo>
                  <a:lnTo>
                    <a:pt x="34" y="1"/>
                  </a:lnTo>
                  <a:lnTo>
                    <a:pt x="0" y="58"/>
                  </a:lnTo>
                  <a:lnTo>
                    <a:pt x="0" y="104"/>
                  </a:lnTo>
                  <a:lnTo>
                    <a:pt x="46"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7" name="Google Shape;257;p7"/>
            <p:cNvSpPr/>
            <p:nvPr/>
          </p:nvSpPr>
          <p:spPr>
            <a:xfrm>
              <a:off x="4848925" y="3565450"/>
              <a:ext cx="9725" cy="12300"/>
            </a:xfrm>
            <a:custGeom>
              <a:rect b="b" l="l" r="r" t="t"/>
              <a:pathLst>
                <a:path extrusionOk="0" h="492" w="389">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8" name="Google Shape;258;p7"/>
            <p:cNvSpPr/>
            <p:nvPr/>
          </p:nvSpPr>
          <p:spPr>
            <a:xfrm>
              <a:off x="6873450" y="3546050"/>
              <a:ext cx="149525" cy="80200"/>
            </a:xfrm>
            <a:custGeom>
              <a:rect b="b" l="l" r="r" t="t"/>
              <a:pathLst>
                <a:path extrusionOk="0" h="3208" w="5981">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59" name="Google Shape;259;p7"/>
            <p:cNvSpPr/>
            <p:nvPr/>
          </p:nvSpPr>
          <p:spPr>
            <a:xfrm>
              <a:off x="7066600" y="3123225"/>
              <a:ext cx="1175" cy="1450"/>
            </a:xfrm>
            <a:custGeom>
              <a:rect b="b" l="l" r="r" t="t"/>
              <a:pathLst>
                <a:path extrusionOk="0" h="58" w="47">
                  <a:moveTo>
                    <a:pt x="46" y="35"/>
                  </a:moveTo>
                  <a:lnTo>
                    <a:pt x="46" y="1"/>
                  </a:lnTo>
                  <a:lnTo>
                    <a:pt x="23" y="1"/>
                  </a:lnTo>
                  <a:lnTo>
                    <a:pt x="12" y="1"/>
                  </a:lnTo>
                  <a:lnTo>
                    <a:pt x="1" y="35"/>
                  </a:lnTo>
                  <a:lnTo>
                    <a:pt x="12" y="47"/>
                  </a:lnTo>
                  <a:lnTo>
                    <a:pt x="23" y="5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0" name="Google Shape;260;p7"/>
            <p:cNvSpPr/>
            <p:nvPr/>
          </p:nvSpPr>
          <p:spPr>
            <a:xfrm>
              <a:off x="1214425" y="3663900"/>
              <a:ext cx="1750" cy="2300"/>
            </a:xfrm>
            <a:custGeom>
              <a:rect b="b" l="l" r="r" t="t"/>
              <a:pathLst>
                <a:path extrusionOk="0" h="92" w="70">
                  <a:moveTo>
                    <a:pt x="69" y="80"/>
                  </a:moveTo>
                  <a:lnTo>
                    <a:pt x="69" y="46"/>
                  </a:lnTo>
                  <a:lnTo>
                    <a:pt x="46" y="11"/>
                  </a:lnTo>
                  <a:lnTo>
                    <a:pt x="23" y="0"/>
                  </a:lnTo>
                  <a:lnTo>
                    <a:pt x="1" y="11"/>
                  </a:lnTo>
                  <a:lnTo>
                    <a:pt x="23" y="46"/>
                  </a:lnTo>
                  <a:lnTo>
                    <a:pt x="46" y="80"/>
                  </a:lnTo>
                  <a:lnTo>
                    <a:pt x="69" y="9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1" name="Google Shape;261;p7"/>
            <p:cNvSpPr/>
            <p:nvPr/>
          </p:nvSpPr>
          <p:spPr>
            <a:xfrm>
              <a:off x="2379600" y="2691850"/>
              <a:ext cx="52250" cy="13150"/>
            </a:xfrm>
            <a:custGeom>
              <a:rect b="b" l="l" r="r" t="t"/>
              <a:pathLst>
                <a:path extrusionOk="0" h="526" w="209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2" name="Google Shape;262;p7"/>
            <p:cNvSpPr/>
            <p:nvPr/>
          </p:nvSpPr>
          <p:spPr>
            <a:xfrm>
              <a:off x="721700" y="3311250"/>
              <a:ext cx="309875" cy="274775"/>
            </a:xfrm>
            <a:custGeom>
              <a:rect b="b" l="l" r="r" t="t"/>
              <a:pathLst>
                <a:path extrusionOk="0" h="10991" w="12395">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3" name="Google Shape;263;p7"/>
            <p:cNvSpPr/>
            <p:nvPr/>
          </p:nvSpPr>
          <p:spPr>
            <a:xfrm>
              <a:off x="5798700" y="3079300"/>
              <a:ext cx="6875" cy="4025"/>
            </a:xfrm>
            <a:custGeom>
              <a:rect b="b" l="l" r="r" t="t"/>
              <a:pathLst>
                <a:path extrusionOk="0" h="161" w="275">
                  <a:moveTo>
                    <a:pt x="263" y="103"/>
                  </a:moveTo>
                  <a:lnTo>
                    <a:pt x="275" y="80"/>
                  </a:lnTo>
                  <a:lnTo>
                    <a:pt x="240" y="46"/>
                  </a:lnTo>
                  <a:lnTo>
                    <a:pt x="206" y="35"/>
                  </a:lnTo>
                  <a:lnTo>
                    <a:pt x="126" y="0"/>
                  </a:lnTo>
                  <a:lnTo>
                    <a:pt x="46" y="23"/>
                  </a:lnTo>
                  <a:lnTo>
                    <a:pt x="1" y="103"/>
                  </a:lnTo>
                  <a:lnTo>
                    <a:pt x="126" y="16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4" name="Google Shape;264;p7"/>
            <p:cNvSpPr/>
            <p:nvPr/>
          </p:nvSpPr>
          <p:spPr>
            <a:xfrm>
              <a:off x="6833800" y="3262175"/>
              <a:ext cx="212850" cy="118425"/>
            </a:xfrm>
            <a:custGeom>
              <a:rect b="b" l="l" r="r" t="t"/>
              <a:pathLst>
                <a:path extrusionOk="0" h="4737" w="8514">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5" name="Google Shape;265;p7"/>
            <p:cNvSpPr/>
            <p:nvPr/>
          </p:nvSpPr>
          <p:spPr>
            <a:xfrm>
              <a:off x="3851225" y="3073600"/>
              <a:ext cx="19700" cy="37675"/>
            </a:xfrm>
            <a:custGeom>
              <a:rect b="b" l="l" r="r" t="t"/>
              <a:pathLst>
                <a:path extrusionOk="0" h="1507" w="788">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6" name="Google Shape;266;p7"/>
            <p:cNvSpPr/>
            <p:nvPr/>
          </p:nvSpPr>
          <p:spPr>
            <a:xfrm>
              <a:off x="2474625" y="2702125"/>
              <a:ext cx="2025" cy="1175"/>
            </a:xfrm>
            <a:custGeom>
              <a:rect b="b" l="l" r="r" t="t"/>
              <a:pathLst>
                <a:path extrusionOk="0" h="47" w="81">
                  <a:moveTo>
                    <a:pt x="0" y="1"/>
                  </a:moveTo>
                  <a:lnTo>
                    <a:pt x="0" y="1"/>
                  </a:lnTo>
                  <a:lnTo>
                    <a:pt x="23" y="35"/>
                  </a:lnTo>
                  <a:lnTo>
                    <a:pt x="69" y="46"/>
                  </a:lnTo>
                  <a:lnTo>
                    <a:pt x="80" y="35"/>
                  </a:lnTo>
                  <a:lnTo>
                    <a:pt x="80"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7" name="Google Shape;267;p7"/>
            <p:cNvSpPr/>
            <p:nvPr/>
          </p:nvSpPr>
          <p:spPr>
            <a:xfrm>
              <a:off x="4830100" y="3215675"/>
              <a:ext cx="3150" cy="5150"/>
            </a:xfrm>
            <a:custGeom>
              <a:rect b="b" l="l" r="r" t="t"/>
              <a:pathLst>
                <a:path extrusionOk="0" h="206" w="126">
                  <a:moveTo>
                    <a:pt x="126" y="115"/>
                  </a:moveTo>
                  <a:lnTo>
                    <a:pt x="57" y="0"/>
                  </a:lnTo>
                  <a:lnTo>
                    <a:pt x="0" y="46"/>
                  </a:lnTo>
                  <a:lnTo>
                    <a:pt x="35" y="80"/>
                  </a:lnTo>
                  <a:lnTo>
                    <a:pt x="69" y="115"/>
                  </a:lnTo>
                  <a:lnTo>
                    <a:pt x="80" y="172"/>
                  </a:lnTo>
                  <a:lnTo>
                    <a:pt x="126" y="206"/>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8" name="Google Shape;268;p7"/>
            <p:cNvSpPr/>
            <p:nvPr/>
          </p:nvSpPr>
          <p:spPr>
            <a:xfrm>
              <a:off x="2301725" y="2613975"/>
              <a:ext cx="13725" cy="4875"/>
            </a:xfrm>
            <a:custGeom>
              <a:rect b="b" l="l" r="r" t="t"/>
              <a:pathLst>
                <a:path extrusionOk="0" h="195" w="549">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69" name="Google Shape;269;p7"/>
            <p:cNvSpPr/>
            <p:nvPr/>
          </p:nvSpPr>
          <p:spPr>
            <a:xfrm>
              <a:off x="275475" y="3533500"/>
              <a:ext cx="13725" cy="65375"/>
            </a:xfrm>
            <a:custGeom>
              <a:rect b="b" l="l" r="r" t="t"/>
              <a:pathLst>
                <a:path extrusionOk="0" h="2615" w="549">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0" name="Google Shape;270;p7"/>
            <p:cNvSpPr/>
            <p:nvPr/>
          </p:nvSpPr>
          <p:spPr>
            <a:xfrm>
              <a:off x="2486325" y="2855050"/>
              <a:ext cx="28825" cy="28550"/>
            </a:xfrm>
            <a:custGeom>
              <a:rect b="b" l="l" r="r" t="t"/>
              <a:pathLst>
                <a:path extrusionOk="0" h="1142" w="1153">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1" name="Google Shape;271;p7"/>
            <p:cNvSpPr/>
            <p:nvPr/>
          </p:nvSpPr>
          <p:spPr>
            <a:xfrm>
              <a:off x="2500575" y="2809125"/>
              <a:ext cx="5450" cy="15125"/>
            </a:xfrm>
            <a:custGeom>
              <a:rect b="b" l="l" r="r" t="t"/>
              <a:pathLst>
                <a:path extrusionOk="0" h="605" w="218">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2" name="Google Shape;272;p7"/>
            <p:cNvSpPr/>
            <p:nvPr/>
          </p:nvSpPr>
          <p:spPr>
            <a:xfrm>
              <a:off x="2444375" y="2686725"/>
              <a:ext cx="8875" cy="8000"/>
            </a:xfrm>
            <a:custGeom>
              <a:rect b="b" l="l" r="r" t="t"/>
              <a:pathLst>
                <a:path extrusionOk="0" h="320" w="355">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3" name="Google Shape;273;p7"/>
            <p:cNvSpPr/>
            <p:nvPr/>
          </p:nvSpPr>
          <p:spPr>
            <a:xfrm>
              <a:off x="2437825" y="2695000"/>
              <a:ext cx="7425" cy="15425"/>
            </a:xfrm>
            <a:custGeom>
              <a:rect b="b" l="l" r="r" t="t"/>
              <a:pathLst>
                <a:path extrusionOk="0" h="617" w="297">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4" name="Google Shape;274;p7"/>
            <p:cNvSpPr/>
            <p:nvPr/>
          </p:nvSpPr>
          <p:spPr>
            <a:xfrm>
              <a:off x="4331675" y="2302700"/>
              <a:ext cx="40825" cy="24850"/>
            </a:xfrm>
            <a:custGeom>
              <a:rect b="b" l="l" r="r" t="t"/>
              <a:pathLst>
                <a:path extrusionOk="0" h="994" w="1633">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5" name="Google Shape;275;p7"/>
            <p:cNvSpPr/>
            <p:nvPr/>
          </p:nvSpPr>
          <p:spPr>
            <a:xfrm>
              <a:off x="4806425" y="3585425"/>
              <a:ext cx="12000" cy="11450"/>
            </a:xfrm>
            <a:custGeom>
              <a:rect b="b" l="l" r="r" t="t"/>
              <a:pathLst>
                <a:path extrusionOk="0" h="458" w="48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6" name="Google Shape;276;p7"/>
            <p:cNvSpPr/>
            <p:nvPr/>
          </p:nvSpPr>
          <p:spPr>
            <a:xfrm>
              <a:off x="4617550" y="3399400"/>
              <a:ext cx="3725" cy="7450"/>
            </a:xfrm>
            <a:custGeom>
              <a:rect b="b" l="l" r="r" t="t"/>
              <a:pathLst>
                <a:path extrusionOk="0" h="298" w="149">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7" name="Google Shape;277;p7"/>
            <p:cNvSpPr/>
            <p:nvPr/>
          </p:nvSpPr>
          <p:spPr>
            <a:xfrm>
              <a:off x="2506275" y="2774600"/>
              <a:ext cx="7175" cy="10300"/>
            </a:xfrm>
            <a:custGeom>
              <a:rect b="b" l="l" r="r" t="t"/>
              <a:pathLst>
                <a:path extrusionOk="0" h="412" w="287">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8" name="Google Shape;278;p7"/>
            <p:cNvSpPr/>
            <p:nvPr/>
          </p:nvSpPr>
          <p:spPr>
            <a:xfrm>
              <a:off x="2497450" y="2737500"/>
              <a:ext cx="12000" cy="14300"/>
            </a:xfrm>
            <a:custGeom>
              <a:rect b="b" l="l" r="r" t="t"/>
              <a:pathLst>
                <a:path extrusionOk="0" h="572" w="48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79" name="Google Shape;279;p7"/>
            <p:cNvSpPr/>
            <p:nvPr/>
          </p:nvSpPr>
          <p:spPr>
            <a:xfrm>
              <a:off x="2360200" y="2833075"/>
              <a:ext cx="3175" cy="6025"/>
            </a:xfrm>
            <a:custGeom>
              <a:rect b="b" l="l" r="r" t="t"/>
              <a:pathLst>
                <a:path extrusionOk="0" h="241" w="127">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280" name="Google Shape;280;p7"/>
            <p:cNvSpPr/>
            <p:nvPr/>
          </p:nvSpPr>
          <p:spPr>
            <a:xfrm>
              <a:off x="3369625" y="2448500"/>
              <a:ext cx="92750" cy="36525"/>
            </a:xfrm>
            <a:custGeom>
              <a:rect b="b" l="l" r="r" t="t"/>
              <a:pathLst>
                <a:path extrusionOk="0" h="1461" w="371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281" name="Google Shape;281;p7"/>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6">
  <p:cSld name="0068_Harris_Template_SlidesMania_6">
    <p:spTree>
      <p:nvGrpSpPr>
        <p:cNvPr id="282" name="Shape 282"/>
        <p:cNvGrpSpPr/>
        <p:nvPr/>
      </p:nvGrpSpPr>
      <p:grpSpPr>
        <a:xfrm>
          <a:off x="0" y="0"/>
          <a:ext cx="0" cy="0"/>
          <a:chOff x="0" y="0"/>
          <a:chExt cx="0" cy="0"/>
        </a:xfrm>
      </p:grpSpPr>
      <p:sp>
        <p:nvSpPr>
          <p:cNvPr id="283" name="Google Shape;283;p8"/>
          <p:cNvSpPr/>
          <p:nvPr/>
        </p:nvSpPr>
        <p:spPr>
          <a:xfrm>
            <a:off x="-3766" y="1318055"/>
            <a:ext cx="3126198" cy="1129261"/>
          </a:xfrm>
          <a:custGeom>
            <a:rect b="b" l="l" r="r" t="t"/>
            <a:pathLst>
              <a:path extrusionOk="0" h="1143555" w="3165770">
                <a:moveTo>
                  <a:pt x="0" y="0"/>
                </a:moveTo>
                <a:lnTo>
                  <a:pt x="3165770" y="108155"/>
                </a:lnTo>
                <a:lnTo>
                  <a:pt x="3165770" y="1143555"/>
                </a:lnTo>
                <a:lnTo>
                  <a:pt x="11400" y="1123889"/>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8"/>
          <p:cNvSpPr/>
          <p:nvPr/>
        </p:nvSpPr>
        <p:spPr>
          <a:xfrm flipH="1" rot="10800000">
            <a:off x="-11680" y="5487850"/>
            <a:ext cx="3134112" cy="1129261"/>
          </a:xfrm>
          <a:custGeom>
            <a:rect b="b" l="l" r="r" t="t"/>
            <a:pathLst>
              <a:path extrusionOk="0" h="1143555" w="3165770">
                <a:moveTo>
                  <a:pt x="0" y="0"/>
                </a:moveTo>
                <a:lnTo>
                  <a:pt x="3165770" y="108155"/>
                </a:lnTo>
                <a:lnTo>
                  <a:pt x="3165770" y="1143555"/>
                </a:lnTo>
                <a:lnTo>
                  <a:pt x="11400" y="1123889"/>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8"/>
          <p:cNvSpPr/>
          <p:nvPr/>
        </p:nvSpPr>
        <p:spPr>
          <a:xfrm>
            <a:off x="-11409" y="2401729"/>
            <a:ext cx="3133842" cy="1061295"/>
          </a:xfrm>
          <a:custGeom>
            <a:rect b="b" l="l" r="r" t="t"/>
            <a:pathLst>
              <a:path extrusionOk="0" h="1074729" w="3006083">
                <a:moveTo>
                  <a:pt x="0" y="0"/>
                </a:moveTo>
                <a:lnTo>
                  <a:pt x="3006083" y="39329"/>
                </a:lnTo>
                <a:lnTo>
                  <a:pt x="3006083" y="1074729"/>
                </a:lnTo>
                <a:lnTo>
                  <a:pt x="0" y="1074729"/>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8"/>
          <p:cNvSpPr/>
          <p:nvPr/>
        </p:nvSpPr>
        <p:spPr>
          <a:xfrm flipH="1" rot="10800000">
            <a:off x="-11409" y="4471843"/>
            <a:ext cx="3133842" cy="1061295"/>
          </a:xfrm>
          <a:custGeom>
            <a:rect b="b" l="l" r="r" t="t"/>
            <a:pathLst>
              <a:path extrusionOk="0" h="1074729" w="3006083">
                <a:moveTo>
                  <a:pt x="0" y="0"/>
                </a:moveTo>
                <a:lnTo>
                  <a:pt x="3006083" y="39329"/>
                </a:lnTo>
                <a:lnTo>
                  <a:pt x="3006083" y="1074729"/>
                </a:lnTo>
                <a:lnTo>
                  <a:pt x="0" y="1074729"/>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8"/>
          <p:cNvSpPr/>
          <p:nvPr/>
        </p:nvSpPr>
        <p:spPr>
          <a:xfrm>
            <a:off x="-5968" y="3454664"/>
            <a:ext cx="3128400" cy="1021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8"/>
          <p:cNvSpPr/>
          <p:nvPr/>
        </p:nvSpPr>
        <p:spPr>
          <a:xfrm>
            <a:off x="3115392" y="5492062"/>
            <a:ext cx="8759268" cy="1021317"/>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8"/>
          <p:cNvSpPr/>
          <p:nvPr/>
        </p:nvSpPr>
        <p:spPr>
          <a:xfrm>
            <a:off x="3115392" y="4470745"/>
            <a:ext cx="8759268" cy="1021317"/>
          </a:xfrm>
          <a:prstGeom prst="homePlat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8"/>
          <p:cNvSpPr/>
          <p:nvPr/>
        </p:nvSpPr>
        <p:spPr>
          <a:xfrm>
            <a:off x="3107413" y="3456526"/>
            <a:ext cx="8759268" cy="1021317"/>
          </a:xfrm>
          <a:prstGeom prst="homePlat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8"/>
          <p:cNvSpPr/>
          <p:nvPr/>
        </p:nvSpPr>
        <p:spPr>
          <a:xfrm>
            <a:off x="3119093" y="2443104"/>
            <a:ext cx="8759268" cy="1021317"/>
          </a:xfrm>
          <a:prstGeom prst="homePlat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8"/>
          <p:cNvSpPr/>
          <p:nvPr/>
        </p:nvSpPr>
        <p:spPr>
          <a:xfrm>
            <a:off x="3119093" y="1421787"/>
            <a:ext cx="8759268" cy="1021317"/>
          </a:xfrm>
          <a:prstGeom prst="homePlate">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8"/>
          <p:cNvSpPr/>
          <p:nvPr/>
        </p:nvSpPr>
        <p:spPr>
          <a:xfrm>
            <a:off x="-3766" y="1317667"/>
            <a:ext cx="3126198" cy="1129261"/>
          </a:xfrm>
          <a:custGeom>
            <a:rect b="b" l="l" r="r" t="t"/>
            <a:pathLst>
              <a:path extrusionOk="0" h="1143555" w="3165770">
                <a:moveTo>
                  <a:pt x="0" y="0"/>
                </a:moveTo>
                <a:lnTo>
                  <a:pt x="3165770" y="108155"/>
                </a:lnTo>
                <a:lnTo>
                  <a:pt x="3165770" y="1143555"/>
                </a:lnTo>
                <a:lnTo>
                  <a:pt x="11400" y="1123889"/>
                </a:lnTo>
                <a:lnTo>
                  <a:pt x="0" y="0"/>
                </a:lnTo>
                <a:close/>
              </a:path>
            </a:pathLst>
          </a:custGeom>
          <a:solidFill>
            <a:srgbClr val="000000">
              <a:alpha val="279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8"/>
          <p:cNvSpPr/>
          <p:nvPr/>
        </p:nvSpPr>
        <p:spPr>
          <a:xfrm flipH="1" rot="10800000">
            <a:off x="-11680" y="5487462"/>
            <a:ext cx="3134112" cy="1129261"/>
          </a:xfrm>
          <a:custGeom>
            <a:rect b="b" l="l" r="r" t="t"/>
            <a:pathLst>
              <a:path extrusionOk="0" h="1143555" w="3165770">
                <a:moveTo>
                  <a:pt x="0" y="0"/>
                </a:moveTo>
                <a:lnTo>
                  <a:pt x="3165770" y="108155"/>
                </a:lnTo>
                <a:lnTo>
                  <a:pt x="3165770" y="1143555"/>
                </a:lnTo>
                <a:lnTo>
                  <a:pt x="11400" y="1123889"/>
                </a:lnTo>
                <a:lnTo>
                  <a:pt x="0" y="0"/>
                </a:lnTo>
                <a:close/>
              </a:path>
            </a:pathLst>
          </a:custGeom>
          <a:solidFill>
            <a:srgbClr val="000000">
              <a:alpha val="279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8"/>
          <p:cNvSpPr/>
          <p:nvPr/>
        </p:nvSpPr>
        <p:spPr>
          <a:xfrm>
            <a:off x="-11409" y="2401341"/>
            <a:ext cx="3133842" cy="1061295"/>
          </a:xfrm>
          <a:custGeom>
            <a:rect b="b" l="l" r="r" t="t"/>
            <a:pathLst>
              <a:path extrusionOk="0" h="1074729" w="3006083">
                <a:moveTo>
                  <a:pt x="0" y="0"/>
                </a:moveTo>
                <a:lnTo>
                  <a:pt x="3006083" y="39329"/>
                </a:lnTo>
                <a:lnTo>
                  <a:pt x="3006083" y="1074729"/>
                </a:lnTo>
                <a:lnTo>
                  <a:pt x="0" y="1074729"/>
                </a:lnTo>
                <a:lnTo>
                  <a:pt x="0" y="0"/>
                </a:lnTo>
                <a:close/>
              </a:path>
            </a:pathLst>
          </a:custGeom>
          <a:solidFill>
            <a:srgbClr val="000000">
              <a:alpha val="279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8"/>
          <p:cNvSpPr/>
          <p:nvPr/>
        </p:nvSpPr>
        <p:spPr>
          <a:xfrm flipH="1" rot="10800000">
            <a:off x="-11409" y="4471456"/>
            <a:ext cx="3133842" cy="1061295"/>
          </a:xfrm>
          <a:custGeom>
            <a:rect b="b" l="l" r="r" t="t"/>
            <a:pathLst>
              <a:path extrusionOk="0" h="1074729" w="3006083">
                <a:moveTo>
                  <a:pt x="0" y="0"/>
                </a:moveTo>
                <a:lnTo>
                  <a:pt x="3006083" y="39329"/>
                </a:lnTo>
                <a:lnTo>
                  <a:pt x="3006083" y="1074729"/>
                </a:lnTo>
                <a:lnTo>
                  <a:pt x="0" y="1074729"/>
                </a:lnTo>
                <a:lnTo>
                  <a:pt x="0" y="0"/>
                </a:lnTo>
                <a:close/>
              </a:path>
            </a:pathLst>
          </a:custGeom>
          <a:solidFill>
            <a:srgbClr val="000000">
              <a:alpha val="279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8"/>
          <p:cNvSpPr/>
          <p:nvPr/>
        </p:nvSpPr>
        <p:spPr>
          <a:xfrm>
            <a:off x="-5968" y="3454277"/>
            <a:ext cx="3128400" cy="1021200"/>
          </a:xfrm>
          <a:prstGeom prst="rect">
            <a:avLst/>
          </a:prstGeom>
          <a:solidFill>
            <a:srgbClr val="000000">
              <a:alpha val="279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8"/>
          <p:cNvSpPr txBox="1"/>
          <p:nvPr/>
        </p:nvSpPr>
        <p:spPr>
          <a:xfrm rot="5400000">
            <a:off x="-679350" y="61223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lt1"/>
                </a:solidFill>
                <a:latin typeface="Barlow Condensed"/>
                <a:ea typeface="Barlow Condensed"/>
                <a:cs typeface="Barlow Condensed"/>
                <a:sym typeface="Barlow Condensed"/>
              </a:rPr>
              <a:t>SLIDESMANIA.COM</a:t>
            </a:r>
            <a:endParaRPr sz="12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7">
  <p:cSld name="0068_Harris_Template_SlidesMania_7">
    <p:spTree>
      <p:nvGrpSpPr>
        <p:cNvPr id="299" name="Shape 299"/>
        <p:cNvGrpSpPr/>
        <p:nvPr/>
      </p:nvGrpSpPr>
      <p:grpSpPr>
        <a:xfrm>
          <a:off x="0" y="0"/>
          <a:ext cx="0" cy="0"/>
          <a:chOff x="0" y="0"/>
          <a:chExt cx="0" cy="0"/>
        </a:xfrm>
      </p:grpSpPr>
      <p:cxnSp>
        <p:nvCxnSpPr>
          <p:cNvPr id="300" name="Google Shape;300;p9"/>
          <p:cNvCxnSpPr/>
          <p:nvPr/>
        </p:nvCxnSpPr>
        <p:spPr>
          <a:xfrm>
            <a:off x="0" y="3976400"/>
            <a:ext cx="12192000" cy="0"/>
          </a:xfrm>
          <a:prstGeom prst="straightConnector1">
            <a:avLst/>
          </a:prstGeom>
          <a:noFill/>
          <a:ln cap="flat" cmpd="sng" w="34925">
            <a:solidFill>
              <a:srgbClr val="7F7F7F"/>
            </a:solidFill>
            <a:prstDash val="solid"/>
            <a:miter lim="800000"/>
            <a:headEnd len="sm" w="sm" type="none"/>
            <a:tailEnd len="sm" w="sm" type="none"/>
          </a:ln>
        </p:spPr>
      </p:cxnSp>
      <p:sp>
        <p:nvSpPr>
          <p:cNvPr id="301" name="Google Shape;301;p9"/>
          <p:cNvSpPr/>
          <p:nvPr/>
        </p:nvSpPr>
        <p:spPr>
          <a:xfrm>
            <a:off x="1514169" y="3769362"/>
            <a:ext cx="360000" cy="360000"/>
          </a:xfrm>
          <a:prstGeom prst="ellipse">
            <a:avLst/>
          </a:prstGeom>
          <a:solidFill>
            <a:schemeClr val="accent1"/>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302" name="Google Shape;302;p9"/>
          <p:cNvSpPr/>
          <p:nvPr/>
        </p:nvSpPr>
        <p:spPr>
          <a:xfrm>
            <a:off x="3537094" y="3752024"/>
            <a:ext cx="360000" cy="360000"/>
          </a:xfrm>
          <a:prstGeom prst="ellipse">
            <a:avLst/>
          </a:prstGeom>
          <a:solidFill>
            <a:schemeClr val="accent2"/>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303" name="Google Shape;303;p9"/>
          <p:cNvSpPr/>
          <p:nvPr/>
        </p:nvSpPr>
        <p:spPr>
          <a:xfrm>
            <a:off x="5559270" y="3752024"/>
            <a:ext cx="360000" cy="360000"/>
          </a:xfrm>
          <a:prstGeom prst="ellipse">
            <a:avLst/>
          </a:prstGeom>
          <a:solidFill>
            <a:schemeClr val="accent3"/>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304" name="Google Shape;304;p9"/>
          <p:cNvSpPr/>
          <p:nvPr/>
        </p:nvSpPr>
        <p:spPr>
          <a:xfrm>
            <a:off x="7525462" y="3763697"/>
            <a:ext cx="360000" cy="360000"/>
          </a:xfrm>
          <a:prstGeom prst="ellipse">
            <a:avLst/>
          </a:prstGeom>
          <a:solidFill>
            <a:schemeClr val="accent4"/>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305" name="Google Shape;305;p9"/>
          <p:cNvSpPr/>
          <p:nvPr/>
        </p:nvSpPr>
        <p:spPr>
          <a:xfrm>
            <a:off x="9490904" y="3769362"/>
            <a:ext cx="360000" cy="360000"/>
          </a:xfrm>
          <a:prstGeom prst="ellipse">
            <a:avLst/>
          </a:prstGeom>
          <a:solidFill>
            <a:schemeClr val="accent5"/>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306" name="Google Shape;306;p9"/>
          <p:cNvSpPr/>
          <p:nvPr/>
        </p:nvSpPr>
        <p:spPr>
          <a:xfrm flipH="1">
            <a:off x="11002803" y="5485012"/>
            <a:ext cx="1189199" cy="137298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9"/>
          <p:cNvSpPr/>
          <p:nvPr/>
        </p:nvSpPr>
        <p:spPr>
          <a:xfrm flipH="1">
            <a:off x="11002803" y="4112024"/>
            <a:ext cx="1189199" cy="137298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9"/>
          <p:cNvSpPr/>
          <p:nvPr/>
        </p:nvSpPr>
        <p:spPr>
          <a:xfrm flipH="1">
            <a:off x="11002552" y="2748397"/>
            <a:ext cx="1189199" cy="137298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9"/>
          <p:cNvSpPr/>
          <p:nvPr/>
        </p:nvSpPr>
        <p:spPr>
          <a:xfrm flipH="1">
            <a:off x="11002301" y="1372986"/>
            <a:ext cx="1189199" cy="137298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9"/>
          <p:cNvSpPr/>
          <p:nvPr/>
        </p:nvSpPr>
        <p:spPr>
          <a:xfrm flipH="1">
            <a:off x="11002301" y="-3"/>
            <a:ext cx="1189199" cy="137298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9"/>
          <p:cNvSpPr/>
          <p:nvPr/>
        </p:nvSpPr>
        <p:spPr>
          <a:xfrm rot="5400000">
            <a:off x="1187268" y="1981737"/>
            <a:ext cx="1013800" cy="1907461"/>
          </a:xfrm>
          <a:prstGeom prst="homePlate">
            <a:avLst>
              <a:gd fmla="val 50000" name="adj"/>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9"/>
          <p:cNvSpPr/>
          <p:nvPr/>
        </p:nvSpPr>
        <p:spPr>
          <a:xfrm rot="5400000">
            <a:off x="5236107" y="1977999"/>
            <a:ext cx="1006324" cy="1907461"/>
          </a:xfrm>
          <a:prstGeom prst="homePlate">
            <a:avLst>
              <a:gd fmla="val 50000" name="adj"/>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9"/>
          <p:cNvSpPr/>
          <p:nvPr/>
        </p:nvSpPr>
        <p:spPr>
          <a:xfrm rot="5400000">
            <a:off x="8991410" y="1974330"/>
            <a:ext cx="998987" cy="1907461"/>
          </a:xfrm>
          <a:prstGeom prst="homePlate">
            <a:avLst>
              <a:gd fmla="val 50000" name="adj"/>
            </a:avLst>
          </a:prstGeom>
          <a:noFill/>
          <a:ln cap="flat" cmpd="sng" w="381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9"/>
          <p:cNvSpPr/>
          <p:nvPr/>
        </p:nvSpPr>
        <p:spPr>
          <a:xfrm rot="-5400000">
            <a:off x="3219972" y="4018080"/>
            <a:ext cx="994244" cy="1907461"/>
          </a:xfrm>
          <a:prstGeom prst="homePlate">
            <a:avLst>
              <a:gd fmla="val 50000" name="adj"/>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9"/>
          <p:cNvSpPr/>
          <p:nvPr/>
        </p:nvSpPr>
        <p:spPr>
          <a:xfrm rot="-5400000">
            <a:off x="7213389" y="4018079"/>
            <a:ext cx="994246" cy="1907461"/>
          </a:xfrm>
          <a:prstGeom prst="homePlate">
            <a:avLst>
              <a:gd fmla="val 50000" name="adj"/>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9"/>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accent3"/>
                </a:solidFill>
                <a:latin typeface="Barlow Condensed"/>
                <a:ea typeface="Barlow Condensed"/>
                <a:cs typeface="Barlow Condensed"/>
                <a:sym typeface="Barlow Condensed"/>
              </a:rPr>
              <a:t>SLIDESMANIA.COM</a:t>
            </a:r>
            <a:endParaRPr sz="1200">
              <a:solidFill>
                <a:schemeClr val="accent3"/>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8_Harris_Template_SlidesMania_3">
  <p:cSld name="0068_Harris_Template_SlidesMania_3">
    <p:spTree>
      <p:nvGrpSpPr>
        <p:cNvPr id="317" name="Shape 317"/>
        <p:cNvGrpSpPr/>
        <p:nvPr/>
      </p:nvGrpSpPr>
      <p:grpSpPr>
        <a:xfrm>
          <a:off x="0" y="0"/>
          <a:ext cx="0" cy="0"/>
          <a:chOff x="0" y="0"/>
          <a:chExt cx="0" cy="0"/>
        </a:xfrm>
      </p:grpSpPr>
      <p:sp>
        <p:nvSpPr>
          <p:cNvPr id="318" name="Google Shape;318;p10"/>
          <p:cNvSpPr/>
          <p:nvPr/>
        </p:nvSpPr>
        <p:spPr>
          <a:xfrm rot="-5400000">
            <a:off x="10633302" y="5308367"/>
            <a:ext cx="1735036"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0"/>
          <p:cNvSpPr/>
          <p:nvPr/>
        </p:nvSpPr>
        <p:spPr>
          <a:xfrm rot="-5400000">
            <a:off x="9278654" y="5308367"/>
            <a:ext cx="1735036"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0"/>
          <p:cNvSpPr/>
          <p:nvPr/>
        </p:nvSpPr>
        <p:spPr>
          <a:xfrm rot="-5400000">
            <a:off x="7933242" y="5308000"/>
            <a:ext cx="1735036"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0"/>
          <p:cNvSpPr/>
          <p:nvPr/>
        </p:nvSpPr>
        <p:spPr>
          <a:xfrm rot="-5400000">
            <a:off x="6576203" y="5307634"/>
            <a:ext cx="1735036" cy="135464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rot="-5400000">
            <a:off x="5221554" y="5307634"/>
            <a:ext cx="1735036" cy="1354648"/>
          </a:xfrm>
          <a:prstGeom prst="homePlate">
            <a:avLst>
              <a:gd fmla="val 50000" name="adj"/>
            </a:avLst>
          </a:prstGeom>
          <a:solidFill>
            <a:schemeClr val="accent5"/>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0"/>
          <p:cNvSpPr/>
          <p:nvPr/>
        </p:nvSpPr>
        <p:spPr>
          <a:xfrm rot="-5400000">
            <a:off x="3866905" y="5313158"/>
            <a:ext cx="1735036" cy="1354648"/>
          </a:xfrm>
          <a:prstGeom prst="homePlate">
            <a:avLst>
              <a:gd fmla="val 50000" name="adj"/>
            </a:avLst>
          </a:prstGeom>
          <a:solidFill>
            <a:schemeClr val="accent1"/>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0"/>
          <p:cNvSpPr/>
          <p:nvPr/>
        </p:nvSpPr>
        <p:spPr>
          <a:xfrm rot="-5400000">
            <a:off x="2519103" y="5313158"/>
            <a:ext cx="1735036" cy="1354648"/>
          </a:xfrm>
          <a:prstGeom prst="homePlate">
            <a:avLst>
              <a:gd fmla="val 50000" name="adj"/>
            </a:avLst>
          </a:prstGeom>
          <a:solidFill>
            <a:schemeClr val="accent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0"/>
          <p:cNvSpPr/>
          <p:nvPr/>
        </p:nvSpPr>
        <p:spPr>
          <a:xfrm rot="-5400000">
            <a:off x="1164455" y="5313158"/>
            <a:ext cx="1735036" cy="1354648"/>
          </a:xfrm>
          <a:prstGeom prst="homePlate">
            <a:avLst>
              <a:gd fmla="val 50000" name="adj"/>
            </a:avLst>
          </a:prstGeom>
          <a:solidFill>
            <a:schemeClr val="accent3"/>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0"/>
          <p:cNvSpPr/>
          <p:nvPr/>
        </p:nvSpPr>
        <p:spPr>
          <a:xfrm rot="-5400000">
            <a:off x="-190193" y="5311570"/>
            <a:ext cx="1735036" cy="1354648"/>
          </a:xfrm>
          <a:prstGeom prst="homePlate">
            <a:avLst>
              <a:gd fmla="val 50000" name="adj"/>
            </a:avLst>
          </a:prstGeom>
          <a:solidFill>
            <a:schemeClr val="accent4"/>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0"/>
          <p:cNvSpPr txBox="1"/>
          <p:nvPr/>
        </p:nvSpPr>
        <p:spPr>
          <a:xfrm rot="5400000">
            <a:off x="-679350" y="63509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chemeClr val="lt1"/>
                </a:solidFill>
                <a:latin typeface="Barlow Condensed"/>
                <a:ea typeface="Barlow Condensed"/>
                <a:cs typeface="Barlow Condensed"/>
                <a:sym typeface="Barlow Condensed"/>
              </a:rPr>
              <a:t>SLIDESMANIA.COM</a:t>
            </a:r>
            <a:endParaRPr sz="1200">
              <a:solidFill>
                <a:schemeClr val="lt1"/>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27.jpg"/><Relationship Id="rId5" Type="http://schemas.openxmlformats.org/officeDocument/2006/relationships/image" Target="../media/image26.jpg"/><Relationship Id="rId6"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1.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2.jpg"/><Relationship Id="rId6"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2.gif"/><Relationship Id="rId4" Type="http://schemas.openxmlformats.org/officeDocument/2006/relationships/image" Target="../media/image48.gif"/><Relationship Id="rId5" Type="http://schemas.openxmlformats.org/officeDocument/2006/relationships/image" Target="../media/image46.gif"/><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5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17.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17.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17.png"/><Relationship Id="rId6"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17.png"/><Relationship Id="rId6"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www.mecatronicalatam.com/es/tutoriales/teoria/algebra-booleana/#:~:text=El%20%C3%A1lgebra%20booleana%20fue%20inventada,como%20%22Cambio%20de%20%C3%A1lgebra%22." TargetMode="External"/><Relationship Id="rId4" Type="http://schemas.openxmlformats.org/officeDocument/2006/relationships/hyperlink" Target="https://www.biografiasyvidas.com/biografia/b/boole.htm" TargetMode="External"/><Relationship Id="rId5" Type="http://schemas.openxmlformats.org/officeDocument/2006/relationships/hyperlink" Target="https://www.ecured.cu/%C3%81lgebra_Booleana#Historia_y_Conceptualizaci.C3.B3n_Fundamental" TargetMode="External"/><Relationship Id="rId6" Type="http://schemas.openxmlformats.org/officeDocument/2006/relationships/hyperlink" Target="http://cidecame.uaeh.edu.mx/lcc/mapa/PROYECTO/libro7/432_forma_estndar_de_la_suma_de_productos_y_del_producto_de_sumas.html" TargetMode="External"/><Relationship Id="rId7" Type="http://schemas.openxmlformats.org/officeDocument/2006/relationships/hyperlink" Target="http://homepage.cem.itesm.mx/pchavez/material/arqui/Modulos/ModuloIISimplificacion/MaterialSimplificacion/SimplificacionAlgebraica/SOPyPOS/SOPyPOS.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3"/>
          <p:cNvSpPr txBox="1"/>
          <p:nvPr/>
        </p:nvSpPr>
        <p:spPr>
          <a:xfrm>
            <a:off x="4130155" y="4725774"/>
            <a:ext cx="7906200" cy="1584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4800">
                <a:solidFill>
                  <a:schemeClr val="dk1"/>
                </a:solidFill>
                <a:latin typeface="Montserrat"/>
                <a:ea typeface="Montserrat"/>
                <a:cs typeface="Montserrat"/>
                <a:sym typeface="Montserrat"/>
              </a:rPr>
              <a:t>ÁLGEBRA BOOLEANA</a:t>
            </a:r>
            <a:endParaRPr sz="15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500">
                <a:solidFill>
                  <a:schemeClr val="dk1"/>
                </a:solidFill>
                <a:latin typeface="Montserrat"/>
                <a:ea typeface="Montserrat"/>
                <a:cs typeface="Montserrat"/>
                <a:sym typeface="Montserrat"/>
              </a:rPr>
              <a:t>María Fernanda Zavala López 0227729 IIA</a:t>
            </a:r>
            <a:endParaRPr sz="15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500">
                <a:solidFill>
                  <a:schemeClr val="dk1"/>
                </a:solidFill>
                <a:latin typeface="Montserrat"/>
                <a:ea typeface="Montserrat"/>
                <a:cs typeface="Montserrat"/>
                <a:sym typeface="Montserrat"/>
              </a:rPr>
              <a:t>Jorge Alberto Estrella Reyna 0224208 IBE</a:t>
            </a:r>
            <a:endParaRPr sz="15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500">
                <a:solidFill>
                  <a:schemeClr val="dk1"/>
                </a:solidFill>
                <a:latin typeface="Montserrat"/>
                <a:ea typeface="Montserrat"/>
                <a:cs typeface="Montserrat"/>
                <a:sym typeface="Montserrat"/>
              </a:rPr>
              <a:t>Aline Patrón Aguilar 0214161 IBE</a:t>
            </a:r>
            <a:endParaRPr sz="15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500">
                <a:solidFill>
                  <a:schemeClr val="dk1"/>
                </a:solidFill>
                <a:latin typeface="Montserrat"/>
                <a:ea typeface="Montserrat"/>
                <a:cs typeface="Montserrat"/>
                <a:sym typeface="Montserrat"/>
              </a:rPr>
              <a:t>Dario Alejandro Valadez Reyna 0230489 IBE</a:t>
            </a:r>
            <a:endParaRPr sz="15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500">
                <a:solidFill>
                  <a:schemeClr val="dk1"/>
                </a:solidFill>
                <a:latin typeface="Montserrat"/>
                <a:ea typeface="Montserrat"/>
                <a:cs typeface="Montserrat"/>
                <a:sym typeface="Montserrat"/>
              </a:rPr>
              <a:t>Héctor Emilio Villalobos Altamira 0224207 IM </a:t>
            </a:r>
            <a:endParaRPr sz="1500">
              <a:solidFill>
                <a:schemeClr val="dk1"/>
              </a:solidFill>
              <a:latin typeface="Montserrat"/>
              <a:ea typeface="Montserrat"/>
              <a:cs typeface="Montserrat"/>
              <a:sym typeface="Montserrat"/>
            </a:endParaRPr>
          </a:p>
          <a:p>
            <a:pPr indent="0" lvl="0" marL="0" marR="0" rtl="0" algn="ctr">
              <a:spcBef>
                <a:spcPts val="0"/>
              </a:spcBef>
              <a:spcAft>
                <a:spcPts val="0"/>
              </a:spcAft>
              <a:buNone/>
            </a:pPr>
            <a:r>
              <a:t/>
            </a:r>
            <a:endParaRPr b="1" sz="4800">
              <a:solidFill>
                <a:schemeClr val="dk1"/>
              </a:solidFill>
              <a:latin typeface="Montserrat"/>
              <a:ea typeface="Montserrat"/>
              <a:cs typeface="Montserrat"/>
              <a:sym typeface="Montserrat"/>
            </a:endParaRPr>
          </a:p>
          <a:p>
            <a:pPr indent="0" lvl="0" marL="0" marR="0" rtl="0" algn="r">
              <a:spcBef>
                <a:spcPts val="0"/>
              </a:spcBef>
              <a:spcAft>
                <a:spcPts val="0"/>
              </a:spcAft>
              <a:buNone/>
            </a:pPr>
            <a:r>
              <a:t/>
            </a:r>
            <a:endParaRPr b="1" sz="48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2"/>
          <p:cNvSpPr/>
          <p:nvPr/>
        </p:nvSpPr>
        <p:spPr>
          <a:xfrm>
            <a:off x="4516016" y="258969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dk1"/>
                </a:solidFill>
                <a:latin typeface="Montserrat"/>
                <a:ea typeface="Montserrat"/>
                <a:cs typeface="Montserrat"/>
                <a:sym typeface="Montserrat"/>
              </a:rPr>
              <a:t>OPERACIÓN NAND, NOR, NXOR</a:t>
            </a:r>
            <a:endParaRPr b="1"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aplica sobre dos o más variables..</a:t>
            </a:r>
            <a:endParaRPr sz="1800">
              <a:solidFill>
                <a:schemeClr val="dk1"/>
              </a:solidFill>
              <a:latin typeface="Montserrat"/>
              <a:ea typeface="Montserrat"/>
              <a:cs typeface="Montserrat"/>
              <a:sym typeface="Montserrat"/>
            </a:endParaRPr>
          </a:p>
        </p:txBody>
      </p:sp>
      <p:sp>
        <p:nvSpPr>
          <p:cNvPr id="422" name="Google Shape;422;p22"/>
          <p:cNvSpPr txBox="1"/>
          <p:nvPr/>
        </p:nvSpPr>
        <p:spPr>
          <a:xfrm>
            <a:off x="4474675" y="1480050"/>
            <a:ext cx="6902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Funciones lógicas básicas</a:t>
            </a:r>
            <a:endParaRPr>
              <a:solidFill>
                <a:schemeClr val="accent2"/>
              </a:solidFill>
            </a:endParaRPr>
          </a:p>
        </p:txBody>
      </p:sp>
      <p:pic>
        <p:nvPicPr>
          <p:cNvPr id="423" name="Google Shape;423;p22"/>
          <p:cNvPicPr preferRelativeResize="0"/>
          <p:nvPr/>
        </p:nvPicPr>
        <p:blipFill>
          <a:blip r:embed="rId3">
            <a:alphaModFix/>
          </a:blip>
          <a:stretch>
            <a:fillRect/>
          </a:stretch>
        </p:blipFill>
        <p:spPr>
          <a:xfrm>
            <a:off x="1884300" y="4047300"/>
            <a:ext cx="3146625" cy="2307525"/>
          </a:xfrm>
          <a:prstGeom prst="rect">
            <a:avLst/>
          </a:prstGeom>
          <a:noFill/>
          <a:ln>
            <a:noFill/>
          </a:ln>
        </p:spPr>
      </p:pic>
      <p:pic>
        <p:nvPicPr>
          <p:cNvPr id="424" name="Google Shape;424;p22"/>
          <p:cNvPicPr preferRelativeResize="0"/>
          <p:nvPr/>
        </p:nvPicPr>
        <p:blipFill>
          <a:blip r:embed="rId4">
            <a:alphaModFix/>
          </a:blip>
          <a:stretch>
            <a:fillRect/>
          </a:stretch>
        </p:blipFill>
        <p:spPr>
          <a:xfrm>
            <a:off x="5109550" y="4043620"/>
            <a:ext cx="3146625" cy="2311205"/>
          </a:xfrm>
          <a:prstGeom prst="rect">
            <a:avLst/>
          </a:prstGeom>
          <a:noFill/>
          <a:ln>
            <a:noFill/>
          </a:ln>
        </p:spPr>
      </p:pic>
      <p:pic>
        <p:nvPicPr>
          <p:cNvPr id="425" name="Google Shape;425;p22"/>
          <p:cNvPicPr preferRelativeResize="0"/>
          <p:nvPr/>
        </p:nvPicPr>
        <p:blipFill>
          <a:blip r:embed="rId5">
            <a:alphaModFix/>
          </a:blip>
          <a:stretch>
            <a:fillRect/>
          </a:stretch>
        </p:blipFill>
        <p:spPr>
          <a:xfrm>
            <a:off x="8334800" y="4047300"/>
            <a:ext cx="3042275" cy="2221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23"/>
          <p:cNvPicPr preferRelativeResize="0"/>
          <p:nvPr/>
        </p:nvPicPr>
        <p:blipFill>
          <a:blip r:embed="rId3">
            <a:alphaModFix/>
          </a:blip>
          <a:stretch>
            <a:fillRect/>
          </a:stretch>
        </p:blipFill>
        <p:spPr>
          <a:xfrm>
            <a:off x="3003600" y="242275"/>
            <a:ext cx="2951126" cy="6317549"/>
          </a:xfrm>
          <a:prstGeom prst="rect">
            <a:avLst/>
          </a:prstGeom>
          <a:noFill/>
          <a:ln>
            <a:noFill/>
          </a:ln>
        </p:spPr>
      </p:pic>
      <p:pic>
        <p:nvPicPr>
          <p:cNvPr id="431" name="Google Shape;431;p23"/>
          <p:cNvPicPr preferRelativeResize="0"/>
          <p:nvPr/>
        </p:nvPicPr>
        <p:blipFill>
          <a:blip r:embed="rId4">
            <a:alphaModFix/>
          </a:blip>
          <a:stretch>
            <a:fillRect/>
          </a:stretch>
        </p:blipFill>
        <p:spPr>
          <a:xfrm>
            <a:off x="6860675" y="242277"/>
            <a:ext cx="2951126" cy="6317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24"/>
          <p:cNvPicPr preferRelativeResize="0"/>
          <p:nvPr/>
        </p:nvPicPr>
        <p:blipFill>
          <a:blip r:embed="rId3">
            <a:alphaModFix/>
          </a:blip>
          <a:stretch>
            <a:fillRect/>
          </a:stretch>
        </p:blipFill>
        <p:spPr>
          <a:xfrm>
            <a:off x="3124200" y="152400"/>
            <a:ext cx="3061183" cy="6553199"/>
          </a:xfrm>
          <a:prstGeom prst="rect">
            <a:avLst/>
          </a:prstGeom>
          <a:noFill/>
          <a:ln>
            <a:noFill/>
          </a:ln>
        </p:spPr>
      </p:pic>
      <p:pic>
        <p:nvPicPr>
          <p:cNvPr id="437" name="Google Shape;437;p24"/>
          <p:cNvPicPr preferRelativeResize="0"/>
          <p:nvPr/>
        </p:nvPicPr>
        <p:blipFill>
          <a:blip r:embed="rId4">
            <a:alphaModFix/>
          </a:blip>
          <a:stretch>
            <a:fillRect/>
          </a:stretch>
        </p:blipFill>
        <p:spPr>
          <a:xfrm>
            <a:off x="6947383" y="152400"/>
            <a:ext cx="3061183" cy="6553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25"/>
          <p:cNvPicPr preferRelativeResize="0"/>
          <p:nvPr/>
        </p:nvPicPr>
        <p:blipFill>
          <a:blip r:embed="rId3">
            <a:alphaModFix/>
          </a:blip>
          <a:stretch>
            <a:fillRect/>
          </a:stretch>
        </p:blipFill>
        <p:spPr>
          <a:xfrm>
            <a:off x="3048000" y="152400"/>
            <a:ext cx="3061183" cy="6553199"/>
          </a:xfrm>
          <a:prstGeom prst="rect">
            <a:avLst/>
          </a:prstGeom>
          <a:noFill/>
          <a:ln>
            <a:noFill/>
          </a:ln>
        </p:spPr>
      </p:pic>
      <p:pic>
        <p:nvPicPr>
          <p:cNvPr id="443" name="Google Shape;443;p25"/>
          <p:cNvPicPr preferRelativeResize="0"/>
          <p:nvPr/>
        </p:nvPicPr>
        <p:blipFill>
          <a:blip r:embed="rId4">
            <a:alphaModFix/>
          </a:blip>
          <a:stretch>
            <a:fillRect/>
          </a:stretch>
        </p:blipFill>
        <p:spPr>
          <a:xfrm>
            <a:off x="6794983" y="152400"/>
            <a:ext cx="3061183" cy="6553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6"/>
          <p:cNvSpPr/>
          <p:nvPr/>
        </p:nvSpPr>
        <p:spPr>
          <a:xfrm>
            <a:off x="3327427" y="1644992"/>
            <a:ext cx="384900" cy="5838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s-ES" sz="2400">
                <a:solidFill>
                  <a:schemeClr val="lt1"/>
                </a:solidFill>
                <a:latin typeface="Montserrat"/>
                <a:ea typeface="Montserrat"/>
                <a:cs typeface="Montserrat"/>
                <a:sym typeface="Montserrat"/>
              </a:rPr>
              <a:t>1.</a:t>
            </a:r>
            <a:endParaRPr/>
          </a:p>
        </p:txBody>
      </p:sp>
      <p:sp>
        <p:nvSpPr>
          <p:cNvPr id="449" name="Google Shape;449;p26"/>
          <p:cNvSpPr/>
          <p:nvPr/>
        </p:nvSpPr>
        <p:spPr>
          <a:xfrm>
            <a:off x="3296970" y="2652798"/>
            <a:ext cx="445956" cy="58387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s-ES" sz="2400">
                <a:solidFill>
                  <a:schemeClr val="lt1"/>
                </a:solidFill>
                <a:latin typeface="Montserrat"/>
                <a:ea typeface="Montserrat"/>
                <a:cs typeface="Montserrat"/>
                <a:sym typeface="Montserrat"/>
              </a:rPr>
              <a:t>2.</a:t>
            </a:r>
            <a:endParaRPr/>
          </a:p>
        </p:txBody>
      </p:sp>
      <p:sp>
        <p:nvSpPr>
          <p:cNvPr id="450" name="Google Shape;450;p26"/>
          <p:cNvSpPr/>
          <p:nvPr/>
        </p:nvSpPr>
        <p:spPr>
          <a:xfrm>
            <a:off x="3247187" y="3660604"/>
            <a:ext cx="545522" cy="58387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s-ES" sz="2400">
                <a:solidFill>
                  <a:schemeClr val="lt1"/>
                </a:solidFill>
                <a:latin typeface="Montserrat"/>
                <a:ea typeface="Montserrat"/>
                <a:cs typeface="Montserrat"/>
                <a:sym typeface="Montserrat"/>
              </a:rPr>
              <a:t>3.</a:t>
            </a:r>
            <a:endParaRPr/>
          </a:p>
        </p:txBody>
      </p:sp>
      <p:sp>
        <p:nvSpPr>
          <p:cNvPr id="451" name="Google Shape;451;p26"/>
          <p:cNvSpPr/>
          <p:nvPr/>
        </p:nvSpPr>
        <p:spPr>
          <a:xfrm>
            <a:off x="3247187" y="4668410"/>
            <a:ext cx="545522" cy="58387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s-ES" sz="2400">
                <a:solidFill>
                  <a:schemeClr val="lt1"/>
                </a:solidFill>
                <a:latin typeface="Montserrat"/>
                <a:ea typeface="Montserrat"/>
                <a:cs typeface="Montserrat"/>
                <a:sym typeface="Montserrat"/>
              </a:rPr>
              <a:t>4.</a:t>
            </a:r>
            <a:endParaRPr/>
          </a:p>
        </p:txBody>
      </p:sp>
      <p:sp>
        <p:nvSpPr>
          <p:cNvPr id="452" name="Google Shape;452;p26"/>
          <p:cNvSpPr/>
          <p:nvPr/>
        </p:nvSpPr>
        <p:spPr>
          <a:xfrm>
            <a:off x="3305220" y="5676216"/>
            <a:ext cx="545522" cy="583878"/>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lang="es-ES" sz="2400">
                <a:solidFill>
                  <a:schemeClr val="lt1"/>
                </a:solidFill>
                <a:latin typeface="Montserrat"/>
                <a:ea typeface="Montserrat"/>
                <a:cs typeface="Montserrat"/>
                <a:sym typeface="Montserrat"/>
              </a:rPr>
              <a:t>5.</a:t>
            </a:r>
            <a:endParaRPr/>
          </a:p>
        </p:txBody>
      </p:sp>
      <p:sp>
        <p:nvSpPr>
          <p:cNvPr id="453" name="Google Shape;453;p26"/>
          <p:cNvSpPr txBox="1"/>
          <p:nvPr/>
        </p:nvSpPr>
        <p:spPr>
          <a:xfrm>
            <a:off x="3708925" y="1514046"/>
            <a:ext cx="8483100" cy="100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100"/>
              <a:buFont typeface="Arial"/>
              <a:buNone/>
            </a:pPr>
            <a:r>
              <a:rPr b="1" lang="es-ES" sz="2100">
                <a:solidFill>
                  <a:schemeClr val="lt1"/>
                </a:solidFill>
                <a:latin typeface="Montserrat"/>
                <a:ea typeface="Montserrat"/>
                <a:cs typeface="Montserrat"/>
                <a:sym typeface="Montserrat"/>
              </a:rPr>
              <a:t>Existencia de neutros:</a:t>
            </a:r>
            <a:endParaRPr b="1"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x+0 = 0					en suma (</a:t>
            </a:r>
            <a:r>
              <a:rPr b="1" lang="es-ES" sz="2100">
                <a:solidFill>
                  <a:schemeClr val="lt1"/>
                </a:solidFill>
                <a:latin typeface="Montserrat"/>
                <a:ea typeface="Montserrat"/>
                <a:cs typeface="Montserrat"/>
                <a:sym typeface="Montserrat"/>
              </a:rPr>
              <a:t>OR</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x*1 = x						en producto (</a:t>
            </a:r>
            <a:r>
              <a:rPr b="1" lang="es-ES" sz="2100">
                <a:solidFill>
                  <a:schemeClr val="lt1"/>
                </a:solidFill>
                <a:latin typeface="Montserrat"/>
                <a:ea typeface="Montserrat"/>
                <a:cs typeface="Montserrat"/>
                <a:sym typeface="Montserrat"/>
              </a:rPr>
              <a:t>AND</a:t>
            </a:r>
            <a:r>
              <a:rPr lang="es-ES" sz="2100">
                <a:solidFill>
                  <a:schemeClr val="lt1"/>
                </a:solidFill>
                <a:latin typeface="Montserrat"/>
                <a:ea typeface="Montserrat"/>
                <a:cs typeface="Montserrat"/>
                <a:sym typeface="Montserrat"/>
              </a:rPr>
              <a:t>)</a:t>
            </a:r>
            <a:endParaRPr>
              <a:latin typeface="Montserrat"/>
              <a:ea typeface="Montserrat"/>
              <a:cs typeface="Montserrat"/>
              <a:sym typeface="Montserrat"/>
            </a:endParaRPr>
          </a:p>
          <a:p>
            <a:pPr indent="-95250" lvl="0" marL="228600" marR="0" rtl="0" algn="l">
              <a:lnSpc>
                <a:spcPct val="90000"/>
              </a:lnSpc>
              <a:spcBef>
                <a:spcPts val="1000"/>
              </a:spcBef>
              <a:spcAft>
                <a:spcPts val="0"/>
              </a:spcAft>
              <a:buClr>
                <a:schemeClr val="dk1"/>
              </a:buClr>
              <a:buSzPts val="2100"/>
              <a:buFont typeface="Arial"/>
              <a:buNone/>
            </a:pPr>
            <a:r>
              <a:t/>
            </a:r>
            <a:endParaRPr sz="2100">
              <a:solidFill>
                <a:schemeClr val="lt1"/>
              </a:solidFill>
              <a:latin typeface="Montserrat"/>
              <a:ea typeface="Montserrat"/>
              <a:cs typeface="Montserrat"/>
              <a:sym typeface="Montserrat"/>
            </a:endParaRPr>
          </a:p>
        </p:txBody>
      </p:sp>
      <p:sp>
        <p:nvSpPr>
          <p:cNvPr id="454" name="Google Shape;454;p26"/>
          <p:cNvSpPr txBox="1"/>
          <p:nvPr/>
        </p:nvSpPr>
        <p:spPr>
          <a:xfrm>
            <a:off x="3742875" y="2521830"/>
            <a:ext cx="8483100" cy="100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100"/>
              <a:buFont typeface="Arial"/>
              <a:buNone/>
            </a:pPr>
            <a:r>
              <a:rPr b="1" lang="es-ES" sz="2100">
                <a:solidFill>
                  <a:schemeClr val="lt1"/>
                </a:solidFill>
                <a:latin typeface="Montserrat"/>
                <a:ea typeface="Montserrat"/>
                <a:cs typeface="Montserrat"/>
                <a:sym typeface="Montserrat"/>
              </a:rPr>
              <a:t>Conmutatividad:</a:t>
            </a:r>
            <a:endParaRPr b="1"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 = y+x					en suma (</a:t>
            </a:r>
            <a:r>
              <a:rPr b="1" lang="es-ES" sz="2100">
                <a:solidFill>
                  <a:schemeClr val="lt1"/>
                </a:solidFill>
                <a:latin typeface="Montserrat"/>
                <a:ea typeface="Montserrat"/>
                <a:cs typeface="Montserrat"/>
                <a:sym typeface="Montserrat"/>
              </a:rPr>
              <a:t>OR</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 = y*x					en producto (</a:t>
            </a:r>
            <a:r>
              <a:rPr b="1" lang="es-ES" sz="2100">
                <a:solidFill>
                  <a:schemeClr val="lt1"/>
                </a:solidFill>
                <a:latin typeface="Montserrat"/>
                <a:ea typeface="Montserrat"/>
                <a:cs typeface="Montserrat"/>
                <a:sym typeface="Montserrat"/>
              </a:rPr>
              <a:t>AND</a:t>
            </a:r>
            <a:r>
              <a:rPr lang="es-ES" sz="2100">
                <a:solidFill>
                  <a:schemeClr val="lt1"/>
                </a:solidFill>
                <a:latin typeface="Montserrat"/>
                <a:ea typeface="Montserrat"/>
                <a:cs typeface="Montserrat"/>
                <a:sym typeface="Montserrat"/>
              </a:rPr>
              <a:t>)</a:t>
            </a:r>
            <a:endParaRPr>
              <a:latin typeface="Montserrat"/>
              <a:ea typeface="Montserrat"/>
              <a:cs typeface="Montserrat"/>
              <a:sym typeface="Montserrat"/>
            </a:endParaRPr>
          </a:p>
          <a:p>
            <a:pPr indent="-95250" lvl="0" marL="228600" marR="0" rtl="0" algn="l">
              <a:lnSpc>
                <a:spcPct val="90000"/>
              </a:lnSpc>
              <a:spcBef>
                <a:spcPts val="1000"/>
              </a:spcBef>
              <a:spcAft>
                <a:spcPts val="0"/>
              </a:spcAft>
              <a:buClr>
                <a:schemeClr val="dk1"/>
              </a:buClr>
              <a:buSzPts val="2100"/>
              <a:buFont typeface="Arial"/>
              <a:buNone/>
            </a:pPr>
            <a:r>
              <a:t/>
            </a:r>
            <a:endParaRPr sz="2100">
              <a:solidFill>
                <a:schemeClr val="lt1"/>
              </a:solidFill>
              <a:latin typeface="Montserrat"/>
              <a:ea typeface="Montserrat"/>
              <a:cs typeface="Montserrat"/>
              <a:sym typeface="Montserrat"/>
            </a:endParaRPr>
          </a:p>
        </p:txBody>
      </p:sp>
      <p:sp>
        <p:nvSpPr>
          <p:cNvPr id="455" name="Google Shape;455;p26"/>
          <p:cNvSpPr txBox="1"/>
          <p:nvPr/>
        </p:nvSpPr>
        <p:spPr>
          <a:xfrm>
            <a:off x="3708975" y="3529594"/>
            <a:ext cx="8483100" cy="1007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100"/>
              <a:buFont typeface="Arial"/>
              <a:buNone/>
            </a:pPr>
            <a:r>
              <a:rPr b="1" lang="es-ES" sz="2100">
                <a:solidFill>
                  <a:schemeClr val="lt1"/>
                </a:solidFill>
                <a:latin typeface="Montserrat"/>
                <a:ea typeface="Montserrat"/>
                <a:cs typeface="Montserrat"/>
                <a:sym typeface="Montserrat"/>
              </a:rPr>
              <a:t>Asociatividad:</a:t>
            </a:r>
            <a:endParaRPr b="1"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x+(y+z) = (x+y)+z			en suma (</a:t>
            </a:r>
            <a:r>
              <a:rPr b="1" lang="es-ES" sz="2100">
                <a:solidFill>
                  <a:schemeClr val="lt1"/>
                </a:solidFill>
                <a:latin typeface="Montserrat"/>
                <a:ea typeface="Montserrat"/>
                <a:cs typeface="Montserrat"/>
                <a:sym typeface="Montserrat"/>
              </a:rPr>
              <a:t>OR</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x*(y*z) = (x*y)*z</a:t>
            </a:r>
            <a:r>
              <a:rPr lang="es-ES" sz="2100">
                <a:solidFill>
                  <a:schemeClr val="lt1"/>
                </a:solidFill>
                <a:latin typeface="Montserrat"/>
                <a:ea typeface="Montserrat"/>
                <a:cs typeface="Montserrat"/>
                <a:sym typeface="Montserrat"/>
              </a:rPr>
              <a:t> 			en producto (</a:t>
            </a:r>
            <a:r>
              <a:rPr b="1" lang="es-ES" sz="2100">
                <a:solidFill>
                  <a:schemeClr val="lt1"/>
                </a:solidFill>
                <a:latin typeface="Montserrat"/>
                <a:ea typeface="Montserrat"/>
                <a:cs typeface="Montserrat"/>
                <a:sym typeface="Montserrat"/>
              </a:rPr>
              <a:t>AND)</a:t>
            </a:r>
            <a:endParaRPr b="1">
              <a:latin typeface="Montserrat"/>
              <a:ea typeface="Montserrat"/>
              <a:cs typeface="Montserrat"/>
              <a:sym typeface="Montserrat"/>
            </a:endParaRPr>
          </a:p>
          <a:p>
            <a:pPr indent="-95250" lvl="0" marL="228600" marR="0" rtl="0" algn="l">
              <a:lnSpc>
                <a:spcPct val="90000"/>
              </a:lnSpc>
              <a:spcBef>
                <a:spcPts val="1000"/>
              </a:spcBef>
              <a:spcAft>
                <a:spcPts val="0"/>
              </a:spcAft>
              <a:buClr>
                <a:schemeClr val="dk1"/>
              </a:buClr>
              <a:buSzPts val="2100"/>
              <a:buFont typeface="Arial"/>
              <a:buNone/>
            </a:pPr>
            <a:r>
              <a:t/>
            </a:r>
            <a:endParaRPr sz="2100">
              <a:solidFill>
                <a:schemeClr val="lt1"/>
              </a:solidFill>
              <a:latin typeface="Montserrat"/>
              <a:ea typeface="Montserrat"/>
              <a:cs typeface="Montserrat"/>
              <a:sym typeface="Montserrat"/>
            </a:endParaRPr>
          </a:p>
        </p:txBody>
      </p:sp>
      <p:sp>
        <p:nvSpPr>
          <p:cNvPr id="456" name="Google Shape;456;p26"/>
          <p:cNvSpPr txBox="1"/>
          <p:nvPr/>
        </p:nvSpPr>
        <p:spPr>
          <a:xfrm>
            <a:off x="3708925" y="4602929"/>
            <a:ext cx="8483100" cy="942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100"/>
              <a:buFont typeface="Arial"/>
              <a:buNone/>
            </a:pPr>
            <a:r>
              <a:rPr b="1" lang="es-ES" sz="2100">
                <a:solidFill>
                  <a:schemeClr val="lt1"/>
                </a:solidFill>
                <a:latin typeface="Montserrat"/>
                <a:ea typeface="Montserrat"/>
                <a:cs typeface="Montserrat"/>
                <a:sym typeface="Montserrat"/>
              </a:rPr>
              <a:t>Distributividad:</a:t>
            </a:r>
            <a:endParaRPr b="1"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x*(y+z) = (x*y)+(x*z)		en suma (</a:t>
            </a:r>
            <a:r>
              <a:rPr b="1" lang="es-ES" sz="2100">
                <a:solidFill>
                  <a:schemeClr val="lt1"/>
                </a:solidFill>
                <a:latin typeface="Montserrat"/>
                <a:ea typeface="Montserrat"/>
                <a:cs typeface="Montserrat"/>
                <a:sym typeface="Montserrat"/>
              </a:rPr>
              <a:t>OR</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x+(y*z) = (x+y)*(x+z)		en producto (</a:t>
            </a:r>
            <a:r>
              <a:rPr b="1" lang="es-ES" sz="2100">
                <a:solidFill>
                  <a:schemeClr val="lt1"/>
                </a:solidFill>
                <a:latin typeface="Montserrat"/>
                <a:ea typeface="Montserrat"/>
                <a:cs typeface="Montserrat"/>
                <a:sym typeface="Montserrat"/>
              </a:rPr>
              <a:t>AND</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95250" lvl="0" marL="228600" marR="0" rtl="0" algn="l">
              <a:lnSpc>
                <a:spcPct val="90000"/>
              </a:lnSpc>
              <a:spcBef>
                <a:spcPts val="1000"/>
              </a:spcBef>
              <a:spcAft>
                <a:spcPts val="0"/>
              </a:spcAft>
              <a:buClr>
                <a:schemeClr val="dk1"/>
              </a:buClr>
              <a:buSzPts val="2100"/>
              <a:buFont typeface="Arial"/>
              <a:buNone/>
            </a:pPr>
            <a:r>
              <a:t/>
            </a:r>
            <a:endParaRPr sz="2100">
              <a:solidFill>
                <a:schemeClr val="lt1"/>
              </a:solidFill>
              <a:latin typeface="Montserrat"/>
              <a:ea typeface="Montserrat"/>
              <a:cs typeface="Montserrat"/>
              <a:sym typeface="Montserrat"/>
            </a:endParaRPr>
          </a:p>
        </p:txBody>
      </p:sp>
      <p:sp>
        <p:nvSpPr>
          <p:cNvPr id="457" name="Google Shape;457;p26"/>
          <p:cNvSpPr txBox="1"/>
          <p:nvPr/>
        </p:nvSpPr>
        <p:spPr>
          <a:xfrm>
            <a:off x="3742925" y="5545168"/>
            <a:ext cx="8483100" cy="942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100"/>
              <a:buFont typeface="Arial"/>
              <a:buNone/>
            </a:pPr>
            <a:r>
              <a:rPr b="1" lang="es-ES" sz="2100">
                <a:solidFill>
                  <a:schemeClr val="lt1"/>
                </a:solidFill>
                <a:latin typeface="Montserrat"/>
                <a:ea typeface="Montserrat"/>
                <a:cs typeface="Montserrat"/>
                <a:sym typeface="Montserrat"/>
              </a:rPr>
              <a:t>Complementos:</a:t>
            </a:r>
            <a:endParaRPr b="1"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x+x’ = 1						en suma (</a:t>
            </a:r>
            <a:r>
              <a:rPr b="1" lang="es-ES" sz="2100">
                <a:solidFill>
                  <a:schemeClr val="lt1"/>
                </a:solidFill>
                <a:latin typeface="Montserrat"/>
                <a:ea typeface="Montserrat"/>
                <a:cs typeface="Montserrat"/>
                <a:sym typeface="Montserrat"/>
              </a:rPr>
              <a:t>OR</a:t>
            </a:r>
            <a:r>
              <a:rPr lang="es-ES" sz="2100">
                <a:solidFill>
                  <a:schemeClr val="lt1"/>
                </a:solidFill>
                <a:latin typeface="Montserrat"/>
                <a:ea typeface="Montserrat"/>
                <a:cs typeface="Montserrat"/>
                <a:sym typeface="Montserrat"/>
              </a:rPr>
              <a:t>)</a:t>
            </a:r>
            <a:endParaRPr sz="2100">
              <a:solidFill>
                <a:schemeClr val="lt1"/>
              </a:solidFill>
              <a:latin typeface="Montserrat"/>
              <a:ea typeface="Montserrat"/>
              <a:cs typeface="Montserrat"/>
              <a:sym typeface="Montserrat"/>
            </a:endParaRPr>
          </a:p>
          <a:p>
            <a:pPr indent="0" lvl="0" marL="0" marR="0" rtl="0" algn="l">
              <a:lnSpc>
                <a:spcPct val="90000"/>
              </a:lnSpc>
              <a:spcBef>
                <a:spcPts val="0"/>
              </a:spcBef>
              <a:spcAft>
                <a:spcPts val="0"/>
              </a:spcAft>
              <a:buClr>
                <a:schemeClr val="lt1"/>
              </a:buClr>
              <a:buSzPts val="2100"/>
              <a:buFont typeface="Arial"/>
              <a:buNone/>
            </a:pPr>
            <a:r>
              <a:rPr lang="es-ES" sz="2100">
                <a:solidFill>
                  <a:schemeClr val="lt1"/>
                </a:solidFill>
                <a:latin typeface="Montserrat"/>
                <a:ea typeface="Montserrat"/>
                <a:cs typeface="Montserrat"/>
                <a:sym typeface="Montserrat"/>
              </a:rPr>
              <a:t>x*x’ = 0 					en producto (</a:t>
            </a:r>
            <a:r>
              <a:rPr b="1" lang="es-ES" sz="2100">
                <a:solidFill>
                  <a:schemeClr val="lt1"/>
                </a:solidFill>
                <a:latin typeface="Montserrat"/>
                <a:ea typeface="Montserrat"/>
                <a:cs typeface="Montserrat"/>
                <a:sym typeface="Montserrat"/>
              </a:rPr>
              <a:t>AND</a:t>
            </a:r>
            <a:r>
              <a:rPr lang="es-ES" sz="2100">
                <a:solidFill>
                  <a:schemeClr val="lt1"/>
                </a:solidFill>
                <a:latin typeface="Montserrat"/>
                <a:ea typeface="Montserrat"/>
                <a:cs typeface="Montserrat"/>
                <a:sym typeface="Montserrat"/>
              </a:rPr>
              <a:t>)</a:t>
            </a:r>
            <a:endParaRPr>
              <a:latin typeface="Montserrat"/>
              <a:ea typeface="Montserrat"/>
              <a:cs typeface="Montserrat"/>
              <a:sym typeface="Montserrat"/>
            </a:endParaRPr>
          </a:p>
          <a:p>
            <a:pPr indent="-95250" lvl="0" marL="228600" marR="0" rtl="0" algn="l">
              <a:lnSpc>
                <a:spcPct val="90000"/>
              </a:lnSpc>
              <a:spcBef>
                <a:spcPts val="1000"/>
              </a:spcBef>
              <a:spcAft>
                <a:spcPts val="0"/>
              </a:spcAft>
              <a:buClr>
                <a:schemeClr val="dk1"/>
              </a:buClr>
              <a:buSzPts val="2100"/>
              <a:buFont typeface="Arial"/>
              <a:buNone/>
            </a:pPr>
            <a:r>
              <a:t/>
            </a:r>
            <a:endParaRPr sz="2100">
              <a:solidFill>
                <a:schemeClr val="lt1"/>
              </a:solidFill>
              <a:latin typeface="Montserrat"/>
              <a:ea typeface="Montserrat"/>
              <a:cs typeface="Montserrat"/>
              <a:sym typeface="Montserrat"/>
            </a:endParaRPr>
          </a:p>
        </p:txBody>
      </p:sp>
      <p:sp>
        <p:nvSpPr>
          <p:cNvPr id="458" name="Google Shape;458;p26"/>
          <p:cNvSpPr txBox="1"/>
          <p:nvPr/>
        </p:nvSpPr>
        <p:spPr>
          <a:xfrm>
            <a:off x="3008100" y="435927"/>
            <a:ext cx="6175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chemeClr val="dk1"/>
                </a:solidFill>
                <a:latin typeface="Montserrat"/>
                <a:ea typeface="Montserrat"/>
                <a:cs typeface="Montserrat"/>
                <a:sym typeface="Montserrat"/>
              </a:rPr>
              <a:t>Leyes de Álgebra BOOLEANA</a:t>
            </a:r>
            <a:endParaRPr>
              <a:solidFill>
                <a:schemeClr val="accent2"/>
              </a:solidFill>
            </a:endParaRPr>
          </a:p>
        </p:txBody>
      </p:sp>
      <p:pic>
        <p:nvPicPr>
          <p:cNvPr id="459" name="Google Shape;459;p26"/>
          <p:cNvPicPr preferRelativeResize="0"/>
          <p:nvPr/>
        </p:nvPicPr>
        <p:blipFill>
          <a:blip r:embed="rId3">
            <a:alphaModFix/>
          </a:blip>
          <a:stretch>
            <a:fillRect/>
          </a:stretch>
        </p:blipFill>
        <p:spPr>
          <a:xfrm rot="2242520">
            <a:off x="851133" y="1193402"/>
            <a:ext cx="1414562" cy="1339370"/>
          </a:xfrm>
          <a:prstGeom prst="rect">
            <a:avLst/>
          </a:prstGeom>
          <a:noFill/>
          <a:ln>
            <a:noFill/>
          </a:ln>
        </p:spPr>
      </p:pic>
      <p:pic>
        <p:nvPicPr>
          <p:cNvPr id="460" name="Google Shape;460;p26"/>
          <p:cNvPicPr preferRelativeResize="0"/>
          <p:nvPr/>
        </p:nvPicPr>
        <p:blipFill>
          <a:blip r:embed="rId3">
            <a:alphaModFix/>
          </a:blip>
          <a:stretch>
            <a:fillRect/>
          </a:stretch>
        </p:blipFill>
        <p:spPr>
          <a:xfrm rot="2242520">
            <a:off x="851133" y="2275052"/>
            <a:ext cx="1414562" cy="1339370"/>
          </a:xfrm>
          <a:prstGeom prst="rect">
            <a:avLst/>
          </a:prstGeom>
          <a:noFill/>
          <a:ln>
            <a:noFill/>
          </a:ln>
        </p:spPr>
      </p:pic>
      <p:pic>
        <p:nvPicPr>
          <p:cNvPr id="461" name="Google Shape;461;p26"/>
          <p:cNvPicPr preferRelativeResize="0"/>
          <p:nvPr/>
        </p:nvPicPr>
        <p:blipFill>
          <a:blip r:embed="rId3">
            <a:alphaModFix/>
          </a:blip>
          <a:stretch>
            <a:fillRect/>
          </a:stretch>
        </p:blipFill>
        <p:spPr>
          <a:xfrm rot="2242520">
            <a:off x="993206" y="3282852"/>
            <a:ext cx="1414562" cy="1339370"/>
          </a:xfrm>
          <a:prstGeom prst="rect">
            <a:avLst/>
          </a:prstGeom>
          <a:noFill/>
          <a:ln>
            <a:noFill/>
          </a:ln>
        </p:spPr>
      </p:pic>
      <p:pic>
        <p:nvPicPr>
          <p:cNvPr id="462" name="Google Shape;462;p26"/>
          <p:cNvPicPr preferRelativeResize="0"/>
          <p:nvPr/>
        </p:nvPicPr>
        <p:blipFill>
          <a:blip r:embed="rId3">
            <a:alphaModFix/>
          </a:blip>
          <a:stretch>
            <a:fillRect/>
          </a:stretch>
        </p:blipFill>
        <p:spPr>
          <a:xfrm rot="2242520">
            <a:off x="993208" y="4290664"/>
            <a:ext cx="1414562" cy="1339370"/>
          </a:xfrm>
          <a:prstGeom prst="rect">
            <a:avLst/>
          </a:prstGeom>
          <a:noFill/>
          <a:ln>
            <a:noFill/>
          </a:ln>
        </p:spPr>
      </p:pic>
      <p:pic>
        <p:nvPicPr>
          <p:cNvPr id="463" name="Google Shape;463;p26"/>
          <p:cNvPicPr preferRelativeResize="0"/>
          <p:nvPr/>
        </p:nvPicPr>
        <p:blipFill>
          <a:blip r:embed="rId3">
            <a:alphaModFix/>
          </a:blip>
          <a:stretch>
            <a:fillRect/>
          </a:stretch>
        </p:blipFill>
        <p:spPr>
          <a:xfrm rot="2242520">
            <a:off x="993208" y="5372302"/>
            <a:ext cx="1414562" cy="1339370"/>
          </a:xfrm>
          <a:prstGeom prst="rect">
            <a:avLst/>
          </a:prstGeom>
          <a:noFill/>
          <a:ln>
            <a:noFill/>
          </a:ln>
        </p:spPr>
      </p:pic>
      <p:pic>
        <p:nvPicPr>
          <p:cNvPr id="464" name="Google Shape;464;p26"/>
          <p:cNvPicPr preferRelativeResize="0"/>
          <p:nvPr/>
        </p:nvPicPr>
        <p:blipFill rotWithShape="1">
          <a:blip r:embed="rId4">
            <a:alphaModFix/>
          </a:blip>
          <a:srcRect b="69289" l="3312" r="50800" t="4578"/>
          <a:stretch/>
        </p:blipFill>
        <p:spPr>
          <a:xfrm>
            <a:off x="9791025" y="-81150"/>
            <a:ext cx="2621976" cy="2239727"/>
          </a:xfrm>
          <a:prstGeom prst="rect">
            <a:avLst/>
          </a:prstGeom>
          <a:noFill/>
          <a:ln>
            <a:noFill/>
          </a:ln>
        </p:spPr>
      </p:pic>
      <p:sp>
        <p:nvSpPr>
          <p:cNvPr id="465" name="Google Shape;465;p26"/>
          <p:cNvSpPr txBox="1"/>
          <p:nvPr/>
        </p:nvSpPr>
        <p:spPr>
          <a:xfrm>
            <a:off x="10124725" y="435925"/>
            <a:ext cx="1701600" cy="14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500">
                <a:highlight>
                  <a:srgbClr val="FFFFFF"/>
                </a:highlight>
                <a:latin typeface="Montserrat"/>
                <a:ea typeface="Montserrat"/>
                <a:cs typeface="Montserrat"/>
                <a:sym typeface="Montserrat"/>
              </a:rPr>
              <a:t>Podemos relacionar la propiedad </a:t>
            </a:r>
            <a:r>
              <a:rPr lang="es-ES" sz="1500">
                <a:highlight>
                  <a:schemeClr val="accent2"/>
                </a:highlight>
                <a:latin typeface="Montserrat"/>
                <a:ea typeface="Montserrat"/>
                <a:cs typeface="Montserrat"/>
                <a:sym typeface="Montserrat"/>
              </a:rPr>
              <a:t>distributiva</a:t>
            </a:r>
            <a:r>
              <a:rPr lang="es-ES" sz="1500">
                <a:highlight>
                  <a:srgbClr val="FFFFFF"/>
                </a:highlight>
                <a:latin typeface="Montserrat"/>
                <a:ea typeface="Montserrat"/>
                <a:cs typeface="Montserrat"/>
                <a:sym typeface="Montserrat"/>
              </a:rPr>
              <a:t> </a:t>
            </a:r>
            <a:r>
              <a:rPr lang="es-ES" sz="1500">
                <a:highlight>
                  <a:srgbClr val="FFFFFF"/>
                </a:highlight>
                <a:latin typeface="Montserrat"/>
                <a:ea typeface="Montserrat"/>
                <a:cs typeface="Montserrat"/>
                <a:sym typeface="Montserrat"/>
              </a:rPr>
              <a:t>como “</a:t>
            </a:r>
            <a:r>
              <a:rPr lang="es-ES" sz="1500">
                <a:highlight>
                  <a:schemeClr val="accent2"/>
                </a:highlight>
                <a:latin typeface="Montserrat"/>
                <a:ea typeface="Montserrat"/>
                <a:cs typeface="Montserrat"/>
                <a:sym typeface="Montserrat"/>
              </a:rPr>
              <a:t>sacar factor común</a:t>
            </a:r>
            <a:r>
              <a:rPr lang="es-ES" sz="1500">
                <a:highlight>
                  <a:srgbClr val="FFFFFF"/>
                </a:highlight>
                <a:latin typeface="Montserrat"/>
                <a:ea typeface="Montserrat"/>
                <a:cs typeface="Montserrat"/>
                <a:sym typeface="Montserrat"/>
              </a:rPr>
              <a:t>”</a:t>
            </a:r>
            <a:endParaRPr sz="1500">
              <a:highlight>
                <a:srgbClr val="FFFFFF"/>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aphicFrame>
        <p:nvGraphicFramePr>
          <p:cNvPr id="470" name="Google Shape;470;p27"/>
          <p:cNvGraphicFramePr/>
          <p:nvPr/>
        </p:nvGraphicFramePr>
        <p:xfrm>
          <a:off x="299875" y="1727364"/>
          <a:ext cx="3000000" cy="3000000"/>
        </p:xfrm>
        <a:graphic>
          <a:graphicData uri="http://schemas.openxmlformats.org/drawingml/2006/table">
            <a:tbl>
              <a:tblPr bandRow="1" firstRow="1">
                <a:noFill/>
                <a:tableStyleId>{95663D85-4103-4C4E-AE12-697FB62D4242}</a:tableStyleId>
              </a:tblPr>
              <a:tblGrid>
                <a:gridCol w="2096300"/>
                <a:gridCol w="2086025"/>
                <a:gridCol w="2417725"/>
                <a:gridCol w="2425250"/>
                <a:gridCol w="2566925"/>
              </a:tblGrid>
              <a:tr h="643800">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Idempotencia</a:t>
                      </a:r>
                      <a:endParaRPr/>
                    </a:p>
                  </a:txBody>
                  <a:tcPr marT="45725" marB="45725" marR="91450" marL="91450" anchor="ctr">
                    <a:solidFill>
                      <a:schemeClr val="accent1"/>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Identidad de los elementos 0 y 1</a:t>
                      </a:r>
                      <a:endParaRPr/>
                    </a:p>
                  </a:txBody>
                  <a:tcPr marT="45725" marB="45725" marR="91450" marL="91450" anchor="ctr">
                    <a:solidFill>
                      <a:schemeClr val="accent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Absorción</a:t>
                      </a:r>
                      <a:endParaRPr/>
                    </a:p>
                  </a:txBody>
                  <a:tcPr marT="45725" marB="45725" marR="91450" marL="91450" anchor="ctr">
                    <a:solidFill>
                      <a:schemeClr val="accent3"/>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Complemento de 0 y 1</a:t>
                      </a:r>
                      <a:endParaRPr/>
                    </a:p>
                  </a:txBody>
                  <a:tcPr marT="45725" marB="45725" marR="91450" marL="91450" anchor="ctr">
                    <a:solidFill>
                      <a:schemeClr val="accent4"/>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Leyes de De Morgan</a:t>
                      </a:r>
                      <a:endParaRPr/>
                    </a:p>
                  </a:txBody>
                  <a:tcPr marT="45725" marB="45725" marR="91450" marL="91450" anchor="ctr">
                    <a:solidFill>
                      <a:schemeClr val="accent5"/>
                    </a:solidFill>
                  </a:tcPr>
                </a:tc>
              </a:tr>
              <a:tr h="558375">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x+x = x</a:t>
                      </a:r>
                      <a:endParaRPr/>
                    </a:p>
                  </a:txBody>
                  <a:tcPr marT="45725" marB="45725" marR="91450" marL="91450" anchor="ctr">
                    <a:solidFill>
                      <a:schemeClr val="lt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x+1 =1</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chemeClr val="lt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x+(x*y) = x</a:t>
                      </a:r>
                      <a:endParaRPr/>
                    </a:p>
                  </a:txBody>
                  <a:tcPr marT="45725" marB="45725" marR="91450" marL="91450" anchor="ctr">
                    <a:solidFill>
                      <a:schemeClr val="lt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0’ =1</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chemeClr val="lt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(x+y)’ = x’ * y’</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chemeClr val="lt2"/>
                    </a:solidFill>
                  </a:tcPr>
                </a:tc>
              </a:tr>
              <a:tr h="558375">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x*x = x</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x*0 = 0</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x*(x+y) = x</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1’ = 0</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None/>
                      </a:pPr>
                      <a:r>
                        <a:rPr lang="es-ES" sz="1800">
                          <a:latin typeface="Montserrat"/>
                          <a:ea typeface="Montserrat"/>
                          <a:cs typeface="Montserrat"/>
                          <a:sym typeface="Montserrat"/>
                        </a:rPr>
                        <a:t>(x*y)’ = x’ +y’</a:t>
                      </a:r>
                      <a:endParaRPr sz="1800" u="none" cap="none" strike="noStrike">
                        <a:solidFill>
                          <a:schemeClr val="dk1"/>
                        </a:solidFill>
                        <a:latin typeface="Montserrat"/>
                        <a:ea typeface="Montserrat"/>
                        <a:cs typeface="Montserrat"/>
                        <a:sym typeface="Montserrat"/>
                      </a:endParaRPr>
                    </a:p>
                  </a:txBody>
                  <a:tcPr marT="45725" marB="45725" marR="91450" marL="91450" anchor="ctr">
                    <a:solidFill>
                      <a:srgbClr val="F2F2F2"/>
                    </a:solidFill>
                  </a:tcPr>
                </a:tc>
              </a:tr>
            </a:tbl>
          </a:graphicData>
        </a:graphic>
      </p:graphicFrame>
      <p:sp>
        <p:nvSpPr>
          <p:cNvPr id="471" name="Google Shape;471;p27"/>
          <p:cNvSpPr txBox="1"/>
          <p:nvPr/>
        </p:nvSpPr>
        <p:spPr>
          <a:xfrm>
            <a:off x="2689009" y="702790"/>
            <a:ext cx="7549800" cy="5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Teoremas del Álgebra Booleana</a:t>
            </a:r>
            <a:endParaRPr>
              <a:solidFill>
                <a:schemeClr val="accent2"/>
              </a:solidFill>
            </a:endParaRPr>
          </a:p>
        </p:txBody>
      </p:sp>
      <p:pic>
        <p:nvPicPr>
          <p:cNvPr id="472" name="Google Shape;472;p27"/>
          <p:cNvPicPr preferRelativeResize="0"/>
          <p:nvPr/>
        </p:nvPicPr>
        <p:blipFill>
          <a:blip r:embed="rId4">
            <a:alphaModFix/>
          </a:blip>
          <a:stretch>
            <a:fillRect/>
          </a:stretch>
        </p:blipFill>
        <p:spPr>
          <a:xfrm>
            <a:off x="200088" y="4227196"/>
            <a:ext cx="2504963" cy="2036875"/>
          </a:xfrm>
          <a:prstGeom prst="rect">
            <a:avLst/>
          </a:prstGeom>
          <a:noFill/>
          <a:ln>
            <a:noFill/>
          </a:ln>
        </p:spPr>
      </p:pic>
      <p:sp>
        <p:nvSpPr>
          <p:cNvPr id="473" name="Google Shape;473;p27"/>
          <p:cNvSpPr txBox="1"/>
          <p:nvPr/>
        </p:nvSpPr>
        <p:spPr>
          <a:xfrm>
            <a:off x="434225" y="4523082"/>
            <a:ext cx="2036700" cy="11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1200">
                <a:latin typeface="Comfortaa"/>
                <a:ea typeface="Comfortaa"/>
                <a:cs typeface="Comfortaa"/>
                <a:sym typeface="Comfortaa"/>
              </a:rPr>
              <a:t>La </a:t>
            </a:r>
            <a:r>
              <a:rPr b="1" lang="es-ES" sz="1200">
                <a:solidFill>
                  <a:schemeClr val="accent2"/>
                </a:solidFill>
                <a:latin typeface="Comfortaa"/>
                <a:ea typeface="Comfortaa"/>
                <a:cs typeface="Comfortaa"/>
                <a:sym typeface="Comfortaa"/>
              </a:rPr>
              <a:t>”idempotencia”</a:t>
            </a:r>
            <a:r>
              <a:rPr b="1" lang="es-ES" sz="1200">
                <a:latin typeface="Comfortaa"/>
                <a:ea typeface="Comfortaa"/>
                <a:cs typeface="Comfortaa"/>
                <a:sym typeface="Comfortaa"/>
              </a:rPr>
              <a:t> </a:t>
            </a:r>
            <a:r>
              <a:rPr b="1" lang="es-ES" sz="1200">
                <a:latin typeface="Comfortaa"/>
                <a:ea typeface="Comfortaa"/>
                <a:cs typeface="Comfortaa"/>
                <a:sym typeface="Comfortaa"/>
              </a:rPr>
              <a:t>es la propiedad para realizar determinada acción varias veces y aún así conseguir el mismo resultado que si se realizase una sola vez.</a:t>
            </a:r>
            <a:endParaRPr b="1" sz="1200">
              <a:latin typeface="Comfortaa"/>
              <a:ea typeface="Comfortaa"/>
              <a:cs typeface="Comfortaa"/>
              <a:sym typeface="Comfortaa"/>
            </a:endParaRPr>
          </a:p>
        </p:txBody>
      </p:sp>
      <p:pic>
        <p:nvPicPr>
          <p:cNvPr id="474" name="Google Shape;474;p27"/>
          <p:cNvPicPr preferRelativeResize="0"/>
          <p:nvPr/>
        </p:nvPicPr>
        <p:blipFill>
          <a:blip r:embed="rId5">
            <a:alphaModFix/>
          </a:blip>
          <a:stretch>
            <a:fillRect/>
          </a:stretch>
        </p:blipFill>
        <p:spPr>
          <a:xfrm>
            <a:off x="9892370" y="4093379"/>
            <a:ext cx="1716279" cy="2584884"/>
          </a:xfrm>
          <a:prstGeom prst="rect">
            <a:avLst/>
          </a:prstGeom>
          <a:noFill/>
          <a:ln>
            <a:noFill/>
          </a:ln>
        </p:spPr>
      </p:pic>
      <p:pic>
        <p:nvPicPr>
          <p:cNvPr id="475" name="Google Shape;475;p27"/>
          <p:cNvPicPr preferRelativeResize="0"/>
          <p:nvPr/>
        </p:nvPicPr>
        <p:blipFill>
          <a:blip r:embed="rId6">
            <a:alphaModFix/>
          </a:blip>
          <a:stretch>
            <a:fillRect/>
          </a:stretch>
        </p:blipFill>
        <p:spPr>
          <a:xfrm>
            <a:off x="3858264" y="4093378"/>
            <a:ext cx="4402480" cy="25848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8"/>
          <p:cNvSpPr/>
          <p:nvPr/>
        </p:nvSpPr>
        <p:spPr>
          <a:xfrm>
            <a:off x="8747625" y="303050"/>
            <a:ext cx="3287700" cy="3291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dk1"/>
                </a:solidFill>
                <a:latin typeface="Montserrat"/>
                <a:ea typeface="Montserrat"/>
                <a:cs typeface="Montserrat"/>
                <a:sym typeface="Montserrat"/>
              </a:rPr>
              <a:t>Leyes de De Morgan:</a:t>
            </a:r>
            <a:endParaRPr b="1" sz="18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800">
                <a:solidFill>
                  <a:schemeClr val="dk1"/>
                </a:solidFill>
                <a:latin typeface="Montserrat"/>
                <a:ea typeface="Montserrat"/>
                <a:cs typeface="Montserrat"/>
                <a:sym typeface="Montserrat"/>
              </a:rPr>
              <a:t>“La negación de la conjunción es equivalente a la disyunción de las negaciones</a:t>
            </a:r>
            <a:endParaRPr sz="18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800">
                <a:solidFill>
                  <a:schemeClr val="accent4"/>
                </a:solidFill>
                <a:latin typeface="Montserrat"/>
                <a:ea typeface="Montserrat"/>
                <a:cs typeface="Montserrat"/>
                <a:sym typeface="Montserrat"/>
              </a:rPr>
              <a:t>(A·B es equivalente a A∨B)</a:t>
            </a:r>
            <a:r>
              <a:rPr lang="es-ES" sz="1800">
                <a:solidFill>
                  <a:schemeClr val="dk1"/>
                </a:solidFill>
                <a:latin typeface="Montserrat"/>
                <a:ea typeface="Montserrat"/>
                <a:cs typeface="Montserrat"/>
                <a:sym typeface="Montserrat"/>
              </a:rPr>
              <a:t>”; “la negación de la disyunción es equivalente a la conjunción de las negaciones. </a:t>
            </a:r>
            <a:r>
              <a:rPr lang="es-ES" sz="1800">
                <a:solidFill>
                  <a:schemeClr val="accent4"/>
                </a:solidFill>
                <a:latin typeface="Montserrat"/>
                <a:ea typeface="Montserrat"/>
                <a:cs typeface="Montserrat"/>
                <a:sym typeface="Montserrat"/>
              </a:rPr>
              <a:t>(A∨B es equivalente a A·B)</a:t>
            </a:r>
            <a:r>
              <a:rPr lang="es-ES"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p:txBody>
      </p:sp>
      <p:sp>
        <p:nvSpPr>
          <p:cNvPr id="481" name="Google Shape;481;p28"/>
          <p:cNvSpPr/>
          <p:nvPr/>
        </p:nvSpPr>
        <p:spPr>
          <a:xfrm>
            <a:off x="8828153" y="4728155"/>
            <a:ext cx="3126600" cy="1477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dk1"/>
                </a:solidFill>
                <a:latin typeface="Montserrat"/>
                <a:ea typeface="Montserrat"/>
                <a:cs typeface="Montserrat"/>
                <a:sym typeface="Montserrat"/>
              </a:rPr>
              <a:t>Obra principal:</a:t>
            </a:r>
            <a:endParaRPr b="1" sz="1800">
              <a:solidFill>
                <a:schemeClr val="dk1"/>
              </a:solidFill>
              <a:latin typeface="Montserrat"/>
              <a:ea typeface="Montserrat"/>
              <a:cs typeface="Montserrat"/>
              <a:sym typeface="Montserrat"/>
            </a:endParaRPr>
          </a:p>
          <a:p>
            <a:pPr indent="0" lvl="0" marL="0" marR="0" rtl="0" algn="r">
              <a:spcBef>
                <a:spcPts val="0"/>
              </a:spcBef>
              <a:spcAft>
                <a:spcPts val="0"/>
              </a:spcAft>
              <a:buNone/>
            </a:pPr>
            <a:r>
              <a:rPr lang="es-ES" sz="1800">
                <a:solidFill>
                  <a:schemeClr val="dk1"/>
                </a:solidFill>
                <a:latin typeface="Montserrat"/>
                <a:ea typeface="Montserrat"/>
                <a:cs typeface="Montserrat"/>
                <a:sym typeface="Montserrat"/>
              </a:rPr>
              <a:t>La lógica formal o el cálculo de inferencias necesarias y probables (1847)</a:t>
            </a:r>
            <a:endParaRPr sz="1800">
              <a:solidFill>
                <a:schemeClr val="dk1"/>
              </a:solidFill>
              <a:latin typeface="Montserrat"/>
              <a:ea typeface="Montserrat"/>
              <a:cs typeface="Montserrat"/>
              <a:sym typeface="Montserrat"/>
            </a:endParaRPr>
          </a:p>
        </p:txBody>
      </p:sp>
      <p:sp>
        <p:nvSpPr>
          <p:cNvPr id="482" name="Google Shape;482;p28"/>
          <p:cNvSpPr/>
          <p:nvPr/>
        </p:nvSpPr>
        <p:spPr>
          <a:xfrm>
            <a:off x="554588" y="1243298"/>
            <a:ext cx="2160000" cy="20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a:solidFill>
                  <a:schemeClr val="dk1"/>
                </a:solidFill>
                <a:latin typeface="Montserrat"/>
                <a:ea typeface="Montserrat"/>
                <a:cs typeface="Montserrat"/>
                <a:sym typeface="Montserrat"/>
              </a:rPr>
              <a:t>(1806-1866)</a:t>
            </a:r>
            <a:endParaRPr sz="2800"/>
          </a:p>
        </p:txBody>
      </p:sp>
      <p:sp>
        <p:nvSpPr>
          <p:cNvPr id="483" name="Google Shape;483;p28"/>
          <p:cNvSpPr/>
          <p:nvPr/>
        </p:nvSpPr>
        <p:spPr>
          <a:xfrm>
            <a:off x="461581" y="3847432"/>
            <a:ext cx="2346019" cy="1754326"/>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Matemático y lógico inglés. </a:t>
            </a:r>
            <a:endParaRPr sz="1800">
              <a:solidFill>
                <a:schemeClr val="dk1"/>
              </a:solidFill>
              <a:latin typeface="Montserrat"/>
              <a:ea typeface="Montserrat"/>
              <a:cs typeface="Montserrat"/>
              <a:sym typeface="Montserrat"/>
            </a:endParaRPr>
          </a:p>
          <a:p>
            <a:pPr indent="-342900" lvl="0" marL="457200" marR="0" rtl="0" algn="l">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Primer presidente de la Sociedad de Matemáticas de Londres</a:t>
            </a:r>
            <a:endParaRPr sz="1800">
              <a:solidFill>
                <a:schemeClr val="dk1"/>
              </a:solidFill>
              <a:latin typeface="Montserrat"/>
              <a:ea typeface="Montserrat"/>
              <a:cs typeface="Montserrat"/>
              <a:sym typeface="Montserrat"/>
            </a:endParaRPr>
          </a:p>
        </p:txBody>
      </p:sp>
      <p:grpSp>
        <p:nvGrpSpPr>
          <p:cNvPr id="484" name="Google Shape;484;p28"/>
          <p:cNvGrpSpPr/>
          <p:nvPr/>
        </p:nvGrpSpPr>
        <p:grpSpPr>
          <a:xfrm>
            <a:off x="3144697" y="1876048"/>
            <a:ext cx="720008" cy="765822"/>
            <a:chOff x="2405550" y="1181850"/>
            <a:chExt cx="243575" cy="259100"/>
          </a:xfrm>
        </p:grpSpPr>
        <p:sp>
          <p:nvSpPr>
            <p:cNvPr id="485" name="Google Shape;485;p28"/>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8"/>
          <p:cNvSpPr/>
          <p:nvPr/>
        </p:nvSpPr>
        <p:spPr>
          <a:xfrm>
            <a:off x="3721634" y="5110416"/>
            <a:ext cx="899996" cy="899996"/>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8"/>
          <p:cNvGrpSpPr/>
          <p:nvPr/>
        </p:nvGrpSpPr>
        <p:grpSpPr>
          <a:xfrm>
            <a:off x="6765081" y="5523140"/>
            <a:ext cx="719993" cy="866932"/>
            <a:chOff x="3086700" y="1180050"/>
            <a:chExt cx="216800" cy="262325"/>
          </a:xfrm>
        </p:grpSpPr>
        <p:sp>
          <p:nvSpPr>
            <p:cNvPr id="493" name="Google Shape;493;p28"/>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28"/>
          <p:cNvSpPr/>
          <p:nvPr/>
        </p:nvSpPr>
        <p:spPr>
          <a:xfrm>
            <a:off x="3811623" y="728066"/>
            <a:ext cx="720005" cy="713997"/>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28"/>
          <p:cNvGrpSpPr/>
          <p:nvPr/>
        </p:nvGrpSpPr>
        <p:grpSpPr>
          <a:xfrm>
            <a:off x="7304033" y="1844938"/>
            <a:ext cx="720006" cy="828005"/>
            <a:chOff x="3396700" y="1170475"/>
            <a:chExt cx="360003" cy="415394"/>
          </a:xfrm>
        </p:grpSpPr>
        <p:sp>
          <p:nvSpPr>
            <p:cNvPr id="497" name="Google Shape;497;p28"/>
            <p:cNvSpPr/>
            <p:nvPr/>
          </p:nvSpPr>
          <p:spPr>
            <a:xfrm>
              <a:off x="3494400" y="1217525"/>
              <a:ext cx="27675" cy="27675"/>
            </a:xfrm>
            <a:custGeom>
              <a:rect b="b" l="l" r="r" t="t"/>
              <a:pathLst>
                <a:path extrusionOk="0" h="1107" w="1107">
                  <a:moveTo>
                    <a:pt x="553" y="1"/>
                  </a:moveTo>
                  <a:cubicBezTo>
                    <a:pt x="250" y="1"/>
                    <a:pt x="0" y="250"/>
                    <a:pt x="0" y="554"/>
                  </a:cubicBezTo>
                  <a:cubicBezTo>
                    <a:pt x="0" y="857"/>
                    <a:pt x="250" y="1107"/>
                    <a:pt x="553" y="1107"/>
                  </a:cubicBezTo>
                  <a:cubicBezTo>
                    <a:pt x="857" y="1107"/>
                    <a:pt x="1107" y="857"/>
                    <a:pt x="1107" y="554"/>
                  </a:cubicBezTo>
                  <a:cubicBezTo>
                    <a:pt x="1107" y="250"/>
                    <a:pt x="857" y="1"/>
                    <a:pt x="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3452475" y="1284875"/>
              <a:ext cx="28125" cy="28125"/>
            </a:xfrm>
            <a:custGeom>
              <a:rect b="b" l="l" r="r" t="t"/>
              <a:pathLst>
                <a:path extrusionOk="0" h="1125" w="1125">
                  <a:moveTo>
                    <a:pt x="553" y="1"/>
                  </a:moveTo>
                  <a:cubicBezTo>
                    <a:pt x="250" y="1"/>
                    <a:pt x="0" y="251"/>
                    <a:pt x="0" y="554"/>
                  </a:cubicBezTo>
                  <a:cubicBezTo>
                    <a:pt x="0" y="875"/>
                    <a:pt x="250" y="1125"/>
                    <a:pt x="553" y="1125"/>
                  </a:cubicBezTo>
                  <a:cubicBezTo>
                    <a:pt x="874" y="1125"/>
                    <a:pt x="1124" y="875"/>
                    <a:pt x="1124" y="554"/>
                  </a:cubicBezTo>
                  <a:cubicBezTo>
                    <a:pt x="1124" y="251"/>
                    <a:pt x="874" y="1"/>
                    <a:pt x="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3396700" y="1170475"/>
              <a:ext cx="360003" cy="415394"/>
            </a:xfrm>
            <a:custGeom>
              <a:rect b="b" l="l" r="r" t="t"/>
              <a:pathLst>
                <a:path extrusionOk="0" h="10733" w="9297">
                  <a:moveTo>
                    <a:pt x="4640" y="830"/>
                  </a:moveTo>
                  <a:lnTo>
                    <a:pt x="4818" y="1151"/>
                  </a:lnTo>
                  <a:cubicBezTo>
                    <a:pt x="4908" y="1187"/>
                    <a:pt x="5015" y="1222"/>
                    <a:pt x="5104" y="1276"/>
                  </a:cubicBezTo>
                  <a:lnTo>
                    <a:pt x="5443" y="1151"/>
                  </a:lnTo>
                  <a:lnTo>
                    <a:pt x="5710" y="1419"/>
                  </a:lnTo>
                  <a:lnTo>
                    <a:pt x="5603" y="1776"/>
                  </a:lnTo>
                  <a:cubicBezTo>
                    <a:pt x="5639" y="1865"/>
                    <a:pt x="5693" y="1954"/>
                    <a:pt x="5710" y="2061"/>
                  </a:cubicBezTo>
                  <a:lnTo>
                    <a:pt x="6049" y="2222"/>
                  </a:lnTo>
                  <a:lnTo>
                    <a:pt x="6049" y="2614"/>
                  </a:lnTo>
                  <a:lnTo>
                    <a:pt x="5710" y="2775"/>
                  </a:lnTo>
                  <a:cubicBezTo>
                    <a:pt x="5693" y="2882"/>
                    <a:pt x="5639" y="2971"/>
                    <a:pt x="5586" y="3078"/>
                  </a:cubicBezTo>
                  <a:lnTo>
                    <a:pt x="5710" y="3417"/>
                  </a:lnTo>
                  <a:lnTo>
                    <a:pt x="5443" y="3685"/>
                  </a:lnTo>
                  <a:lnTo>
                    <a:pt x="5086" y="3560"/>
                  </a:lnTo>
                  <a:cubicBezTo>
                    <a:pt x="4997" y="3613"/>
                    <a:pt x="4908" y="3649"/>
                    <a:pt x="4800" y="3685"/>
                  </a:cubicBezTo>
                  <a:lnTo>
                    <a:pt x="4640" y="4006"/>
                  </a:lnTo>
                  <a:lnTo>
                    <a:pt x="4265" y="4006"/>
                  </a:lnTo>
                  <a:lnTo>
                    <a:pt x="4105" y="3667"/>
                  </a:lnTo>
                  <a:cubicBezTo>
                    <a:pt x="3998" y="3649"/>
                    <a:pt x="3908" y="3613"/>
                    <a:pt x="3819" y="3542"/>
                  </a:cubicBezTo>
                  <a:lnTo>
                    <a:pt x="3462" y="3667"/>
                  </a:lnTo>
                  <a:lnTo>
                    <a:pt x="3195" y="3399"/>
                  </a:lnTo>
                  <a:lnTo>
                    <a:pt x="3320" y="3060"/>
                  </a:lnTo>
                  <a:cubicBezTo>
                    <a:pt x="3266" y="2971"/>
                    <a:pt x="3230" y="2882"/>
                    <a:pt x="3195" y="2775"/>
                  </a:cubicBezTo>
                  <a:lnTo>
                    <a:pt x="2873" y="2614"/>
                  </a:lnTo>
                  <a:lnTo>
                    <a:pt x="2873" y="2239"/>
                  </a:lnTo>
                  <a:lnTo>
                    <a:pt x="3195" y="2079"/>
                  </a:lnTo>
                  <a:cubicBezTo>
                    <a:pt x="3230" y="1972"/>
                    <a:pt x="3266" y="1883"/>
                    <a:pt x="3320" y="1776"/>
                  </a:cubicBezTo>
                  <a:lnTo>
                    <a:pt x="3212" y="1437"/>
                  </a:lnTo>
                  <a:lnTo>
                    <a:pt x="3480" y="1169"/>
                  </a:lnTo>
                  <a:lnTo>
                    <a:pt x="3819" y="1294"/>
                  </a:lnTo>
                  <a:cubicBezTo>
                    <a:pt x="3908" y="1240"/>
                    <a:pt x="4015" y="1187"/>
                    <a:pt x="4122" y="1169"/>
                  </a:cubicBezTo>
                  <a:lnTo>
                    <a:pt x="4283" y="830"/>
                  </a:lnTo>
                  <a:close/>
                  <a:moveTo>
                    <a:pt x="2981" y="3524"/>
                  </a:moveTo>
                  <a:lnTo>
                    <a:pt x="3159" y="3863"/>
                  </a:lnTo>
                  <a:cubicBezTo>
                    <a:pt x="3248" y="3881"/>
                    <a:pt x="3355" y="3917"/>
                    <a:pt x="3444" y="3970"/>
                  </a:cubicBezTo>
                  <a:lnTo>
                    <a:pt x="3783" y="3863"/>
                  </a:lnTo>
                  <a:lnTo>
                    <a:pt x="4051" y="4131"/>
                  </a:lnTo>
                  <a:lnTo>
                    <a:pt x="3926" y="4470"/>
                  </a:lnTo>
                  <a:cubicBezTo>
                    <a:pt x="3980" y="4559"/>
                    <a:pt x="4033" y="4648"/>
                    <a:pt x="4051" y="4755"/>
                  </a:cubicBezTo>
                  <a:lnTo>
                    <a:pt x="4390" y="4916"/>
                  </a:lnTo>
                  <a:lnTo>
                    <a:pt x="4372" y="5326"/>
                  </a:lnTo>
                  <a:lnTo>
                    <a:pt x="4033" y="5487"/>
                  </a:lnTo>
                  <a:cubicBezTo>
                    <a:pt x="4015" y="5594"/>
                    <a:pt x="3980" y="5683"/>
                    <a:pt x="3908" y="5772"/>
                  </a:cubicBezTo>
                  <a:lnTo>
                    <a:pt x="4033" y="6111"/>
                  </a:lnTo>
                  <a:lnTo>
                    <a:pt x="3766" y="6379"/>
                  </a:lnTo>
                  <a:lnTo>
                    <a:pt x="3409" y="6272"/>
                  </a:lnTo>
                  <a:cubicBezTo>
                    <a:pt x="3320" y="6325"/>
                    <a:pt x="3230" y="6361"/>
                    <a:pt x="3123" y="6379"/>
                  </a:cubicBezTo>
                  <a:lnTo>
                    <a:pt x="2981" y="6700"/>
                  </a:lnTo>
                  <a:lnTo>
                    <a:pt x="2606" y="6700"/>
                  </a:lnTo>
                  <a:lnTo>
                    <a:pt x="2445" y="6361"/>
                  </a:lnTo>
                  <a:cubicBezTo>
                    <a:pt x="2338" y="6343"/>
                    <a:pt x="2249" y="6308"/>
                    <a:pt x="2160" y="6254"/>
                  </a:cubicBezTo>
                  <a:lnTo>
                    <a:pt x="1803" y="6361"/>
                  </a:lnTo>
                  <a:lnTo>
                    <a:pt x="1535" y="6093"/>
                  </a:lnTo>
                  <a:lnTo>
                    <a:pt x="1660" y="5737"/>
                  </a:lnTo>
                  <a:cubicBezTo>
                    <a:pt x="1607" y="5647"/>
                    <a:pt x="1553" y="5558"/>
                    <a:pt x="1535" y="5451"/>
                  </a:cubicBezTo>
                  <a:lnTo>
                    <a:pt x="1196" y="5291"/>
                  </a:lnTo>
                  <a:lnTo>
                    <a:pt x="1196" y="4916"/>
                  </a:lnTo>
                  <a:lnTo>
                    <a:pt x="1535" y="4755"/>
                  </a:lnTo>
                  <a:cubicBezTo>
                    <a:pt x="1553" y="4648"/>
                    <a:pt x="1607" y="4559"/>
                    <a:pt x="1660" y="4470"/>
                  </a:cubicBezTo>
                  <a:lnTo>
                    <a:pt x="1535" y="4131"/>
                  </a:lnTo>
                  <a:lnTo>
                    <a:pt x="1803" y="3863"/>
                  </a:lnTo>
                  <a:lnTo>
                    <a:pt x="2160" y="3970"/>
                  </a:lnTo>
                  <a:cubicBezTo>
                    <a:pt x="2249" y="3917"/>
                    <a:pt x="2338" y="3881"/>
                    <a:pt x="2445" y="3863"/>
                  </a:cubicBezTo>
                  <a:lnTo>
                    <a:pt x="2606" y="3524"/>
                  </a:lnTo>
                  <a:close/>
                  <a:moveTo>
                    <a:pt x="4060" y="0"/>
                  </a:moveTo>
                  <a:cubicBezTo>
                    <a:pt x="3355" y="0"/>
                    <a:pt x="2650" y="188"/>
                    <a:pt x="2017" y="562"/>
                  </a:cubicBezTo>
                  <a:cubicBezTo>
                    <a:pt x="750" y="1312"/>
                    <a:pt x="1" y="2686"/>
                    <a:pt x="54" y="4149"/>
                  </a:cubicBezTo>
                  <a:cubicBezTo>
                    <a:pt x="54" y="5415"/>
                    <a:pt x="625" y="6593"/>
                    <a:pt x="1624" y="7360"/>
                  </a:cubicBezTo>
                  <a:lnTo>
                    <a:pt x="1624" y="10733"/>
                  </a:lnTo>
                  <a:lnTo>
                    <a:pt x="5835" y="10733"/>
                  </a:lnTo>
                  <a:lnTo>
                    <a:pt x="5835" y="9145"/>
                  </a:lnTo>
                  <a:lnTo>
                    <a:pt x="6496" y="9145"/>
                  </a:lnTo>
                  <a:cubicBezTo>
                    <a:pt x="6906" y="9145"/>
                    <a:pt x="7316" y="8966"/>
                    <a:pt x="7602" y="8663"/>
                  </a:cubicBezTo>
                  <a:cubicBezTo>
                    <a:pt x="7905" y="8359"/>
                    <a:pt x="8066" y="7967"/>
                    <a:pt x="8066" y="7539"/>
                  </a:cubicBezTo>
                  <a:lnTo>
                    <a:pt x="8066" y="6736"/>
                  </a:lnTo>
                  <a:lnTo>
                    <a:pt x="8637" y="6736"/>
                  </a:lnTo>
                  <a:cubicBezTo>
                    <a:pt x="8993" y="6700"/>
                    <a:pt x="9297" y="6308"/>
                    <a:pt x="8976" y="5808"/>
                  </a:cubicBezTo>
                  <a:lnTo>
                    <a:pt x="8066" y="4220"/>
                  </a:lnTo>
                  <a:lnTo>
                    <a:pt x="8066" y="4149"/>
                  </a:lnTo>
                  <a:cubicBezTo>
                    <a:pt x="8101" y="2686"/>
                    <a:pt x="7370" y="1312"/>
                    <a:pt x="6103" y="562"/>
                  </a:cubicBezTo>
                  <a:cubicBezTo>
                    <a:pt x="5470" y="188"/>
                    <a:pt x="4765" y="0"/>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8"/>
          <p:cNvGrpSpPr/>
          <p:nvPr/>
        </p:nvGrpSpPr>
        <p:grpSpPr>
          <a:xfrm>
            <a:off x="8144191" y="5110422"/>
            <a:ext cx="720007" cy="712812"/>
            <a:chOff x="4460125" y="1179175"/>
            <a:chExt cx="265450" cy="263975"/>
          </a:xfrm>
        </p:grpSpPr>
        <p:sp>
          <p:nvSpPr>
            <p:cNvPr id="501" name="Google Shape;501;p28"/>
            <p:cNvSpPr/>
            <p:nvPr/>
          </p:nvSpPr>
          <p:spPr>
            <a:xfrm>
              <a:off x="4460125" y="1179175"/>
              <a:ext cx="265450" cy="263975"/>
            </a:xfrm>
            <a:custGeom>
              <a:rect b="b" l="l" r="r" t="t"/>
              <a:pathLst>
                <a:path extrusionOk="0" h="10559" w="10618">
                  <a:moveTo>
                    <a:pt x="4015" y="839"/>
                  </a:moveTo>
                  <a:cubicBezTo>
                    <a:pt x="5782" y="839"/>
                    <a:pt x="7209" y="2266"/>
                    <a:pt x="7209" y="4033"/>
                  </a:cubicBezTo>
                  <a:cubicBezTo>
                    <a:pt x="7209" y="5781"/>
                    <a:pt x="5782" y="7226"/>
                    <a:pt x="4015" y="7226"/>
                  </a:cubicBezTo>
                  <a:cubicBezTo>
                    <a:pt x="2267" y="7226"/>
                    <a:pt x="821" y="5799"/>
                    <a:pt x="821" y="4033"/>
                  </a:cubicBezTo>
                  <a:cubicBezTo>
                    <a:pt x="821" y="2266"/>
                    <a:pt x="2267" y="839"/>
                    <a:pt x="4015" y="839"/>
                  </a:cubicBezTo>
                  <a:close/>
                  <a:moveTo>
                    <a:pt x="4015" y="0"/>
                  </a:moveTo>
                  <a:cubicBezTo>
                    <a:pt x="1821" y="0"/>
                    <a:pt x="19" y="1802"/>
                    <a:pt x="1" y="3997"/>
                  </a:cubicBezTo>
                  <a:cubicBezTo>
                    <a:pt x="1" y="6209"/>
                    <a:pt x="1785" y="8011"/>
                    <a:pt x="3997" y="8011"/>
                  </a:cubicBezTo>
                  <a:cubicBezTo>
                    <a:pt x="4872" y="8011"/>
                    <a:pt x="5746" y="7726"/>
                    <a:pt x="6442" y="7191"/>
                  </a:cubicBezTo>
                  <a:lnTo>
                    <a:pt x="7031" y="7780"/>
                  </a:lnTo>
                  <a:cubicBezTo>
                    <a:pt x="6977" y="8083"/>
                    <a:pt x="7066" y="8386"/>
                    <a:pt x="7280" y="8618"/>
                  </a:cubicBezTo>
                  <a:lnTo>
                    <a:pt x="8940" y="10277"/>
                  </a:lnTo>
                  <a:cubicBezTo>
                    <a:pt x="9118" y="10465"/>
                    <a:pt x="9359" y="10559"/>
                    <a:pt x="9600" y="10559"/>
                  </a:cubicBezTo>
                  <a:cubicBezTo>
                    <a:pt x="9841" y="10559"/>
                    <a:pt x="10082" y="10465"/>
                    <a:pt x="10260" y="10277"/>
                  </a:cubicBezTo>
                  <a:cubicBezTo>
                    <a:pt x="10617" y="9921"/>
                    <a:pt x="10617" y="9314"/>
                    <a:pt x="10260" y="8957"/>
                  </a:cubicBezTo>
                  <a:lnTo>
                    <a:pt x="8601" y="7298"/>
                  </a:lnTo>
                  <a:cubicBezTo>
                    <a:pt x="8446" y="7128"/>
                    <a:pt x="8201" y="7026"/>
                    <a:pt x="7964" y="7026"/>
                  </a:cubicBezTo>
                  <a:cubicBezTo>
                    <a:pt x="7902" y="7026"/>
                    <a:pt x="7840" y="7033"/>
                    <a:pt x="7780" y="7048"/>
                  </a:cubicBezTo>
                  <a:lnTo>
                    <a:pt x="7191" y="6459"/>
                  </a:lnTo>
                  <a:cubicBezTo>
                    <a:pt x="7709" y="5763"/>
                    <a:pt x="8012" y="4925"/>
                    <a:pt x="8012" y="4033"/>
                  </a:cubicBezTo>
                  <a:cubicBezTo>
                    <a:pt x="8030" y="1820"/>
                    <a:pt x="6228" y="18"/>
                    <a:pt x="4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4489125" y="1228925"/>
              <a:ext cx="143200" cy="105050"/>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3" name="Google Shape;503;p28"/>
          <p:cNvPicPr preferRelativeResize="0"/>
          <p:nvPr/>
        </p:nvPicPr>
        <p:blipFill>
          <a:blip r:embed="rId3">
            <a:alphaModFix/>
          </a:blip>
          <a:stretch>
            <a:fillRect/>
          </a:stretch>
        </p:blipFill>
        <p:spPr>
          <a:xfrm>
            <a:off x="5104695" y="2641879"/>
            <a:ext cx="1716279" cy="25848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9"/>
          <p:cNvSpPr txBox="1"/>
          <p:nvPr/>
        </p:nvSpPr>
        <p:spPr>
          <a:xfrm>
            <a:off x="1219200" y="729516"/>
            <a:ext cx="97536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700">
                <a:solidFill>
                  <a:schemeClr val="accent6"/>
                </a:solidFill>
                <a:latin typeface="Montserrat"/>
                <a:ea typeface="Montserrat"/>
                <a:cs typeface="Montserrat"/>
                <a:sym typeface="Montserrat"/>
              </a:rPr>
              <a:t>Forma más clara de entender las ”Leyes de De Morgan”</a:t>
            </a:r>
            <a:endParaRPr sz="2700">
              <a:solidFill>
                <a:schemeClr val="accent6"/>
              </a:solidFill>
              <a:latin typeface="Montserrat"/>
              <a:ea typeface="Montserrat"/>
              <a:cs typeface="Montserrat"/>
              <a:sym typeface="Montserrat"/>
            </a:endParaRPr>
          </a:p>
        </p:txBody>
      </p:sp>
      <p:pic>
        <p:nvPicPr>
          <p:cNvPr id="509" name="Google Shape;509;p29"/>
          <p:cNvPicPr preferRelativeResize="0"/>
          <p:nvPr/>
        </p:nvPicPr>
        <p:blipFill>
          <a:blip r:embed="rId3">
            <a:alphaModFix/>
          </a:blip>
          <a:stretch>
            <a:fillRect/>
          </a:stretch>
        </p:blipFill>
        <p:spPr>
          <a:xfrm>
            <a:off x="1219200" y="1895466"/>
            <a:ext cx="3771900" cy="3067050"/>
          </a:xfrm>
          <a:prstGeom prst="rect">
            <a:avLst/>
          </a:prstGeom>
          <a:noFill/>
          <a:ln>
            <a:noFill/>
          </a:ln>
        </p:spPr>
      </p:pic>
      <p:pic>
        <p:nvPicPr>
          <p:cNvPr id="510" name="Google Shape;510;p29"/>
          <p:cNvPicPr preferRelativeResize="0"/>
          <p:nvPr/>
        </p:nvPicPr>
        <p:blipFill>
          <a:blip r:embed="rId3">
            <a:alphaModFix/>
          </a:blip>
          <a:stretch>
            <a:fillRect/>
          </a:stretch>
        </p:blipFill>
        <p:spPr>
          <a:xfrm>
            <a:off x="6715851" y="1895470"/>
            <a:ext cx="3771900" cy="3067050"/>
          </a:xfrm>
          <a:prstGeom prst="rect">
            <a:avLst/>
          </a:prstGeom>
          <a:noFill/>
          <a:ln>
            <a:noFill/>
          </a:ln>
        </p:spPr>
      </p:pic>
      <p:sp>
        <p:nvSpPr>
          <p:cNvPr id="511" name="Google Shape;511;p29"/>
          <p:cNvSpPr txBox="1"/>
          <p:nvPr/>
        </p:nvSpPr>
        <p:spPr>
          <a:xfrm>
            <a:off x="1219200" y="2861749"/>
            <a:ext cx="97536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29"/>
          <p:cNvPicPr preferRelativeResize="0"/>
          <p:nvPr/>
        </p:nvPicPr>
        <p:blipFill>
          <a:blip r:embed="rId4">
            <a:alphaModFix/>
          </a:blip>
          <a:stretch>
            <a:fillRect/>
          </a:stretch>
        </p:blipFill>
        <p:spPr>
          <a:xfrm>
            <a:off x="1571350" y="2664574"/>
            <a:ext cx="3067600" cy="1532250"/>
          </a:xfrm>
          <a:prstGeom prst="rect">
            <a:avLst/>
          </a:prstGeom>
          <a:noFill/>
          <a:ln>
            <a:noFill/>
          </a:ln>
        </p:spPr>
      </p:pic>
      <p:pic>
        <p:nvPicPr>
          <p:cNvPr id="513" name="Google Shape;513;p29"/>
          <p:cNvPicPr preferRelativeResize="0"/>
          <p:nvPr/>
        </p:nvPicPr>
        <p:blipFill>
          <a:blip r:embed="rId5">
            <a:alphaModFix/>
          </a:blip>
          <a:stretch>
            <a:fillRect/>
          </a:stretch>
        </p:blipFill>
        <p:spPr>
          <a:xfrm>
            <a:off x="7019725" y="2761463"/>
            <a:ext cx="3164151" cy="1335075"/>
          </a:xfrm>
          <a:prstGeom prst="rect">
            <a:avLst/>
          </a:prstGeom>
          <a:noFill/>
          <a:ln>
            <a:noFill/>
          </a:ln>
        </p:spPr>
      </p:pic>
      <p:sp>
        <p:nvSpPr>
          <p:cNvPr id="514" name="Google Shape;514;p29"/>
          <p:cNvSpPr txBox="1"/>
          <p:nvPr/>
        </p:nvSpPr>
        <p:spPr>
          <a:xfrm>
            <a:off x="1478895" y="4962524"/>
            <a:ext cx="97536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900">
                <a:latin typeface="Montserrat"/>
                <a:ea typeface="Montserrat"/>
                <a:cs typeface="Montserrat"/>
                <a:sym typeface="Montserrat"/>
              </a:rPr>
              <a:t>Pensemos en que tenemos la </a:t>
            </a:r>
            <a:r>
              <a:rPr lang="es-ES" sz="1900">
                <a:latin typeface="Montserrat"/>
                <a:ea typeface="Montserrat"/>
                <a:cs typeface="Montserrat"/>
                <a:sym typeface="Montserrat"/>
              </a:rPr>
              <a:t>línea superior que hace el conjunto esté negado, como </a:t>
            </a:r>
            <a:r>
              <a:rPr lang="es-ES" sz="1900">
                <a:highlight>
                  <a:schemeClr val="accent2"/>
                </a:highlight>
                <a:latin typeface="Montserrat"/>
                <a:ea typeface="Montserrat"/>
                <a:cs typeface="Montserrat"/>
                <a:sym typeface="Montserrat"/>
              </a:rPr>
              <a:t>si la pudiéramos dividir en dos y lo único que se modifica es el signo</a:t>
            </a:r>
            <a:r>
              <a:rPr lang="es-ES" sz="1900">
                <a:latin typeface="Montserrat"/>
                <a:ea typeface="Montserrat"/>
                <a:cs typeface="Montserrat"/>
                <a:sym typeface="Montserrat"/>
              </a:rPr>
              <a:t> (pasa de ser OR a AND o viceversa)</a:t>
            </a:r>
            <a:endParaRPr sz="19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0"/>
          <p:cNvSpPr txBox="1"/>
          <p:nvPr/>
        </p:nvSpPr>
        <p:spPr>
          <a:xfrm>
            <a:off x="316910" y="169297"/>
            <a:ext cx="9728400" cy="28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Tabla de Teoremas del Álgebra Booleana</a:t>
            </a:r>
            <a:endParaRPr>
              <a:solidFill>
                <a:schemeClr val="accent2"/>
              </a:solidFill>
            </a:endParaRPr>
          </a:p>
        </p:txBody>
      </p:sp>
      <p:pic>
        <p:nvPicPr>
          <p:cNvPr id="520" name="Google Shape;520;p30"/>
          <p:cNvPicPr preferRelativeResize="0"/>
          <p:nvPr/>
        </p:nvPicPr>
        <p:blipFill rotWithShape="1">
          <a:blip r:embed="rId3">
            <a:alphaModFix/>
          </a:blip>
          <a:srcRect b="65751" l="58414" r="9002" t="0"/>
          <a:stretch/>
        </p:blipFill>
        <p:spPr>
          <a:xfrm>
            <a:off x="9435325" y="2089225"/>
            <a:ext cx="2663424" cy="2549450"/>
          </a:xfrm>
          <a:prstGeom prst="rect">
            <a:avLst/>
          </a:prstGeom>
          <a:noFill/>
          <a:ln>
            <a:noFill/>
          </a:ln>
        </p:spPr>
      </p:pic>
      <p:sp>
        <p:nvSpPr>
          <p:cNvPr id="521" name="Google Shape;521;p30"/>
          <p:cNvSpPr txBox="1"/>
          <p:nvPr/>
        </p:nvSpPr>
        <p:spPr>
          <a:xfrm>
            <a:off x="9580400" y="3155875"/>
            <a:ext cx="23697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solidFill>
                  <a:schemeClr val="dk2"/>
                </a:solidFill>
                <a:latin typeface="Montserrat"/>
                <a:ea typeface="Montserrat"/>
                <a:cs typeface="Montserrat"/>
                <a:sym typeface="Montserrat"/>
              </a:rPr>
              <a:t>El “Dual” aplica inverso tanto en los signos como en los valores binarios</a:t>
            </a:r>
            <a:endParaRPr sz="1300">
              <a:solidFill>
                <a:schemeClr val="dk2"/>
              </a:solidFill>
              <a:latin typeface="Montserrat"/>
              <a:ea typeface="Montserrat"/>
              <a:cs typeface="Montserrat"/>
              <a:sym typeface="Montserrat"/>
            </a:endParaRPr>
          </a:p>
        </p:txBody>
      </p:sp>
      <p:pic>
        <p:nvPicPr>
          <p:cNvPr id="522" name="Google Shape;522;p30"/>
          <p:cNvPicPr preferRelativeResize="0"/>
          <p:nvPr/>
        </p:nvPicPr>
        <p:blipFill>
          <a:blip r:embed="rId4">
            <a:alphaModFix/>
          </a:blip>
          <a:stretch>
            <a:fillRect/>
          </a:stretch>
        </p:blipFill>
        <p:spPr>
          <a:xfrm>
            <a:off x="93240" y="802634"/>
            <a:ext cx="9130525" cy="58443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1"/>
          <p:cNvSpPr txBox="1"/>
          <p:nvPr/>
        </p:nvSpPr>
        <p:spPr>
          <a:xfrm>
            <a:off x="1214870" y="2865374"/>
            <a:ext cx="97536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txBox="1"/>
          <p:nvPr/>
        </p:nvSpPr>
        <p:spPr>
          <a:xfrm>
            <a:off x="625750" y="711609"/>
            <a:ext cx="10867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2600">
                <a:solidFill>
                  <a:schemeClr val="accent4"/>
                </a:solidFill>
                <a:latin typeface="Montserrat"/>
                <a:ea typeface="Montserrat"/>
                <a:cs typeface="Montserrat"/>
                <a:sym typeface="Montserrat"/>
              </a:rPr>
              <a:t>Resumen de los Teoremas Booleanos para hacer </a:t>
            </a:r>
            <a:r>
              <a:rPr lang="es-ES" sz="2600">
                <a:solidFill>
                  <a:schemeClr val="accent4"/>
                </a:solidFill>
                <a:latin typeface="Montserrat"/>
                <a:ea typeface="Montserrat"/>
                <a:cs typeface="Montserrat"/>
                <a:sym typeface="Montserrat"/>
              </a:rPr>
              <a:t>ejercicios de simplificación:</a:t>
            </a:r>
            <a:endParaRPr sz="2600">
              <a:solidFill>
                <a:schemeClr val="accent4"/>
              </a:solidFill>
              <a:latin typeface="Montserrat"/>
              <a:ea typeface="Montserrat"/>
              <a:cs typeface="Montserrat"/>
              <a:sym typeface="Montserrat"/>
            </a:endParaRPr>
          </a:p>
        </p:txBody>
      </p:sp>
      <p:graphicFrame>
        <p:nvGraphicFramePr>
          <p:cNvPr id="529" name="Google Shape;529;p31"/>
          <p:cNvGraphicFramePr/>
          <p:nvPr/>
        </p:nvGraphicFramePr>
        <p:xfrm>
          <a:off x="419442" y="2481825"/>
          <a:ext cx="3000000" cy="3000000"/>
        </p:xfrm>
        <a:graphic>
          <a:graphicData uri="http://schemas.openxmlformats.org/drawingml/2006/table">
            <a:tbl>
              <a:tblPr>
                <a:noFill/>
                <a:tableStyleId>{E2186A99-090D-436C-B6BA-716697562E49}</a:tableStyleId>
              </a:tblPr>
              <a:tblGrid>
                <a:gridCol w="2350925"/>
              </a:tblGrid>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OR</a:t>
                      </a:r>
                      <a:endParaRPr sz="2200">
                        <a:latin typeface="Montserrat"/>
                        <a:ea typeface="Montserrat"/>
                        <a:cs typeface="Montserrat"/>
                        <a:sym typeface="Montserrat"/>
                      </a:endParaRPr>
                    </a:p>
                  </a:txBody>
                  <a:tcPr marT="91425" marB="91425" marR="91425" marL="91425">
                    <a:solidFill>
                      <a:schemeClr val="accent1"/>
                    </a:solidFill>
                  </a:tcPr>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1.- A + 0 = A</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2.- A + 1 =1</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3.- A + A = A</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4.- A + A’ = 1</a:t>
                      </a:r>
                      <a:endParaRPr sz="2200">
                        <a:latin typeface="Montserrat"/>
                        <a:ea typeface="Montserrat"/>
                        <a:cs typeface="Montserrat"/>
                        <a:sym typeface="Montserrat"/>
                      </a:endParaRPr>
                    </a:p>
                  </a:txBody>
                  <a:tcPr marT="91425" marB="91425" marR="91425" marL="91425"/>
                </a:tc>
              </a:tr>
            </a:tbl>
          </a:graphicData>
        </a:graphic>
      </p:graphicFrame>
      <p:graphicFrame>
        <p:nvGraphicFramePr>
          <p:cNvPr id="530" name="Google Shape;530;p31"/>
          <p:cNvGraphicFramePr/>
          <p:nvPr/>
        </p:nvGraphicFramePr>
        <p:xfrm>
          <a:off x="3291412" y="2481825"/>
          <a:ext cx="3000000" cy="3000000"/>
        </p:xfrm>
        <a:graphic>
          <a:graphicData uri="http://schemas.openxmlformats.org/drawingml/2006/table">
            <a:tbl>
              <a:tblPr>
                <a:noFill/>
                <a:tableStyleId>{E2186A99-090D-436C-B6BA-716697562E49}</a:tableStyleId>
              </a:tblPr>
              <a:tblGrid>
                <a:gridCol w="2194475"/>
              </a:tblGrid>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AND</a:t>
                      </a:r>
                      <a:endParaRPr sz="2200">
                        <a:latin typeface="Montserrat"/>
                        <a:ea typeface="Montserrat"/>
                        <a:cs typeface="Montserrat"/>
                        <a:sym typeface="Montserrat"/>
                      </a:endParaRPr>
                    </a:p>
                  </a:txBody>
                  <a:tcPr marT="91425" marB="91425" marR="91425" marL="91425">
                    <a:solidFill>
                      <a:schemeClr val="accent1"/>
                    </a:solidFill>
                  </a:tcPr>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5.- A · 0 = 0</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6.- A · 1 = A</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7.- A · A = A</a:t>
                      </a:r>
                      <a:endParaRPr sz="2200">
                        <a:latin typeface="Montserrat"/>
                        <a:ea typeface="Montserrat"/>
                        <a:cs typeface="Montserrat"/>
                        <a:sym typeface="Montserrat"/>
                      </a:endParaRPr>
                    </a:p>
                  </a:txBody>
                  <a:tcPr marT="91425" marB="91425" marR="91425" marL="91425"/>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8.- A · A’ = 0</a:t>
                      </a:r>
                      <a:endParaRPr sz="2200">
                        <a:latin typeface="Montserrat"/>
                        <a:ea typeface="Montserrat"/>
                        <a:cs typeface="Montserrat"/>
                        <a:sym typeface="Montserrat"/>
                      </a:endParaRPr>
                    </a:p>
                  </a:txBody>
                  <a:tcPr marT="91425" marB="91425" marR="91425" marL="91425"/>
                </a:tc>
              </a:tr>
            </a:tbl>
          </a:graphicData>
        </a:graphic>
      </p:graphicFrame>
      <p:graphicFrame>
        <p:nvGraphicFramePr>
          <p:cNvPr id="531" name="Google Shape;531;p31"/>
          <p:cNvGraphicFramePr/>
          <p:nvPr/>
        </p:nvGraphicFramePr>
        <p:xfrm>
          <a:off x="6006896" y="2481825"/>
          <a:ext cx="3000000" cy="3000000"/>
        </p:xfrm>
        <a:graphic>
          <a:graphicData uri="http://schemas.openxmlformats.org/drawingml/2006/table">
            <a:tbl>
              <a:tblPr>
                <a:noFill/>
                <a:tableStyleId>{E2186A99-090D-436C-B6BA-716697562E49}</a:tableStyleId>
              </a:tblPr>
              <a:tblGrid>
                <a:gridCol w="2350925"/>
              </a:tblGrid>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NOT</a:t>
                      </a:r>
                      <a:endParaRPr sz="2200">
                        <a:latin typeface="Montserrat"/>
                        <a:ea typeface="Montserrat"/>
                        <a:cs typeface="Montserrat"/>
                        <a:sym typeface="Montserrat"/>
                      </a:endParaRPr>
                    </a:p>
                  </a:txBody>
                  <a:tcPr marT="91425" marB="91425" marR="91425" marL="91425">
                    <a:solidFill>
                      <a:schemeClr val="accent1"/>
                    </a:solidFill>
                  </a:tcPr>
                </a:tc>
              </a:tr>
              <a:tr h="637300">
                <a:tc>
                  <a:txBody>
                    <a:bodyPr/>
                    <a:lstStyle/>
                    <a:p>
                      <a:pPr indent="0" lvl="0" marL="0" rtl="0" algn="ctr">
                        <a:spcBef>
                          <a:spcPts val="0"/>
                        </a:spcBef>
                        <a:spcAft>
                          <a:spcPts val="0"/>
                        </a:spcAft>
                        <a:buNone/>
                      </a:pPr>
                      <a:r>
                        <a:rPr lang="es-ES" sz="2200">
                          <a:latin typeface="Montserrat"/>
                          <a:ea typeface="Montserrat"/>
                          <a:cs typeface="Montserrat"/>
                          <a:sym typeface="Montserrat"/>
                        </a:rPr>
                        <a:t>9.- A’’ =  A</a:t>
                      </a:r>
                      <a:endParaRPr sz="2200">
                        <a:latin typeface="Montserrat"/>
                        <a:ea typeface="Montserrat"/>
                        <a:cs typeface="Montserrat"/>
                        <a:sym typeface="Montserrat"/>
                      </a:endParaRPr>
                    </a:p>
                  </a:txBody>
                  <a:tcPr marT="91425" marB="91425" marR="91425" marL="91425"/>
                </a:tc>
              </a:tr>
            </a:tbl>
          </a:graphicData>
        </a:graphic>
      </p:graphicFrame>
      <p:graphicFrame>
        <p:nvGraphicFramePr>
          <p:cNvPr id="532" name="Google Shape;532;p31"/>
          <p:cNvGraphicFramePr/>
          <p:nvPr/>
        </p:nvGraphicFramePr>
        <p:xfrm>
          <a:off x="6006889" y="4003275"/>
          <a:ext cx="3000000" cy="3000000"/>
        </p:xfrm>
        <a:graphic>
          <a:graphicData uri="http://schemas.openxmlformats.org/drawingml/2006/table">
            <a:tbl>
              <a:tblPr>
                <a:noFill/>
                <a:tableStyleId>{E2186A99-090D-436C-B6BA-716697562E49}</a:tableStyleId>
              </a:tblPr>
              <a:tblGrid>
                <a:gridCol w="2350925"/>
              </a:tblGrid>
              <a:tr h="555000">
                <a:tc>
                  <a:txBody>
                    <a:bodyPr/>
                    <a:lstStyle/>
                    <a:p>
                      <a:pPr indent="0" lvl="0" marL="0" rtl="0" algn="l">
                        <a:spcBef>
                          <a:spcPts val="0"/>
                        </a:spcBef>
                        <a:spcAft>
                          <a:spcPts val="0"/>
                        </a:spcAft>
                        <a:buNone/>
                      </a:pPr>
                      <a:r>
                        <a:rPr lang="es-ES" sz="1800">
                          <a:latin typeface="Montserrat"/>
                          <a:ea typeface="Montserrat"/>
                          <a:cs typeface="Montserrat"/>
                          <a:sym typeface="Montserrat"/>
                        </a:rPr>
                        <a:t>LEYES DE DE MORGAN</a:t>
                      </a:r>
                      <a:endParaRPr sz="1800">
                        <a:latin typeface="Montserrat"/>
                        <a:ea typeface="Montserrat"/>
                        <a:cs typeface="Montserrat"/>
                        <a:sym typeface="Montserrat"/>
                      </a:endParaRPr>
                    </a:p>
                  </a:txBody>
                  <a:tcPr marT="91425" marB="91425" marR="91425" marL="91425">
                    <a:solidFill>
                      <a:schemeClr val="accent1"/>
                    </a:solidFill>
                  </a:tcPr>
                </a:tc>
              </a:tr>
              <a:tr h="555000">
                <a:tc>
                  <a:txBody>
                    <a:bodyPr/>
                    <a:lstStyle/>
                    <a:p>
                      <a:pPr indent="0" lvl="0" marL="0" rtl="0" algn="l">
                        <a:spcBef>
                          <a:spcPts val="0"/>
                        </a:spcBef>
                        <a:spcAft>
                          <a:spcPts val="0"/>
                        </a:spcAft>
                        <a:buNone/>
                      </a:pPr>
                      <a:r>
                        <a:rPr lang="es-ES" sz="1800">
                          <a:latin typeface="Montserrat"/>
                          <a:ea typeface="Montserrat"/>
                          <a:cs typeface="Montserrat"/>
                          <a:sym typeface="Montserrat"/>
                        </a:rPr>
                        <a:t>10.- (A + B)’ = A’ · B’</a:t>
                      </a:r>
                      <a:endParaRPr sz="1800">
                        <a:latin typeface="Montserrat"/>
                        <a:ea typeface="Montserrat"/>
                        <a:cs typeface="Montserrat"/>
                        <a:sym typeface="Montserrat"/>
                      </a:endParaRPr>
                    </a:p>
                  </a:txBody>
                  <a:tcPr marT="91425" marB="91425" marR="91425" marL="91425"/>
                </a:tc>
              </a:tr>
              <a:tr h="555000">
                <a:tc>
                  <a:txBody>
                    <a:bodyPr/>
                    <a:lstStyle/>
                    <a:p>
                      <a:pPr indent="0" lvl="0" marL="0" rtl="0" algn="l">
                        <a:spcBef>
                          <a:spcPts val="0"/>
                        </a:spcBef>
                        <a:spcAft>
                          <a:spcPts val="0"/>
                        </a:spcAft>
                        <a:buNone/>
                      </a:pPr>
                      <a:r>
                        <a:rPr lang="es-ES" sz="1800">
                          <a:latin typeface="Montserrat"/>
                          <a:ea typeface="Montserrat"/>
                          <a:cs typeface="Montserrat"/>
                          <a:sym typeface="Montserrat"/>
                        </a:rPr>
                        <a:t>11.- (A · B)’ = A’ + B’ </a:t>
                      </a:r>
                      <a:endParaRPr sz="1800">
                        <a:latin typeface="Montserrat"/>
                        <a:ea typeface="Montserrat"/>
                        <a:cs typeface="Montserrat"/>
                        <a:sym typeface="Montserrat"/>
                      </a:endParaRPr>
                    </a:p>
                  </a:txBody>
                  <a:tcPr marT="91425" marB="91425" marR="91425" marL="91425"/>
                </a:tc>
              </a:tr>
            </a:tbl>
          </a:graphicData>
        </a:graphic>
      </p:graphicFrame>
      <p:graphicFrame>
        <p:nvGraphicFramePr>
          <p:cNvPr id="533" name="Google Shape;533;p31"/>
          <p:cNvGraphicFramePr/>
          <p:nvPr/>
        </p:nvGraphicFramePr>
        <p:xfrm>
          <a:off x="8878861" y="2451875"/>
          <a:ext cx="3000000" cy="3000000"/>
        </p:xfrm>
        <a:graphic>
          <a:graphicData uri="http://schemas.openxmlformats.org/drawingml/2006/table">
            <a:tbl>
              <a:tblPr>
                <a:noFill/>
                <a:tableStyleId>{E2186A99-090D-436C-B6BA-716697562E49}</a:tableStyleId>
              </a:tblPr>
              <a:tblGrid>
                <a:gridCol w="2194475"/>
              </a:tblGrid>
              <a:tr h="637300">
                <a:tc>
                  <a:txBody>
                    <a:bodyPr/>
                    <a:lstStyle/>
                    <a:p>
                      <a:pPr indent="0" lvl="0" marL="0" rtl="0" algn="ctr">
                        <a:spcBef>
                          <a:spcPts val="0"/>
                        </a:spcBef>
                        <a:spcAft>
                          <a:spcPts val="0"/>
                        </a:spcAft>
                        <a:buNone/>
                      </a:pPr>
                      <a:r>
                        <a:rPr lang="es-ES" sz="1700">
                          <a:latin typeface="Montserrat"/>
                          <a:ea typeface="Montserrat"/>
                          <a:cs typeface="Montserrat"/>
                          <a:sym typeface="Montserrat"/>
                        </a:rPr>
                        <a:t>PROPIEDAD DISTRIBUTIVA</a:t>
                      </a:r>
                      <a:endParaRPr sz="1700">
                        <a:latin typeface="Montserrat"/>
                        <a:ea typeface="Montserrat"/>
                        <a:cs typeface="Montserrat"/>
                        <a:sym typeface="Montserrat"/>
                      </a:endParaRPr>
                    </a:p>
                  </a:txBody>
                  <a:tcPr marT="91425" marB="91425" marR="91425" marL="91425">
                    <a:solidFill>
                      <a:schemeClr val="accent1"/>
                    </a:solidFill>
                  </a:tcPr>
                </a:tc>
              </a:tr>
              <a:tr h="637300">
                <a:tc>
                  <a:txBody>
                    <a:bodyPr/>
                    <a:lstStyle/>
                    <a:p>
                      <a:pPr indent="0" lvl="0" marL="0" rtl="0" algn="ctr">
                        <a:spcBef>
                          <a:spcPts val="0"/>
                        </a:spcBef>
                        <a:spcAft>
                          <a:spcPts val="0"/>
                        </a:spcAft>
                        <a:buNone/>
                      </a:pPr>
                      <a:r>
                        <a:rPr lang="es-ES" sz="1700">
                          <a:latin typeface="Montserrat"/>
                          <a:ea typeface="Montserrat"/>
                          <a:cs typeface="Montserrat"/>
                          <a:sym typeface="Montserrat"/>
                        </a:rPr>
                        <a:t>AB + AC = A(B + C)</a:t>
                      </a:r>
                      <a:endParaRPr sz="1700">
                        <a:latin typeface="Montserrat"/>
                        <a:ea typeface="Montserrat"/>
                        <a:cs typeface="Montserrat"/>
                        <a:sym typeface="Montserrat"/>
                      </a:endParaRPr>
                    </a:p>
                  </a:txBody>
                  <a:tcPr marT="91425" marB="91425" marR="91425" marL="91425"/>
                </a:tc>
              </a:tr>
            </a:tbl>
          </a:graphicData>
        </a:graphic>
      </p:graphicFrame>
      <p:pic>
        <p:nvPicPr>
          <p:cNvPr id="534" name="Google Shape;534;p31"/>
          <p:cNvPicPr preferRelativeResize="0"/>
          <p:nvPr/>
        </p:nvPicPr>
        <p:blipFill rotWithShape="1">
          <a:blip r:embed="rId3">
            <a:alphaModFix/>
          </a:blip>
          <a:srcRect b="17349" l="3809" r="51950" t="58372"/>
          <a:stretch/>
        </p:blipFill>
        <p:spPr>
          <a:xfrm>
            <a:off x="8748650" y="3894975"/>
            <a:ext cx="3224649" cy="2654501"/>
          </a:xfrm>
          <a:prstGeom prst="rect">
            <a:avLst/>
          </a:prstGeom>
          <a:noFill/>
          <a:ln>
            <a:noFill/>
          </a:ln>
        </p:spPr>
      </p:pic>
      <p:pic>
        <p:nvPicPr>
          <p:cNvPr id="535" name="Google Shape;535;p31"/>
          <p:cNvPicPr preferRelativeResize="0"/>
          <p:nvPr/>
        </p:nvPicPr>
        <p:blipFill rotWithShape="1">
          <a:blip r:embed="rId4">
            <a:alphaModFix/>
          </a:blip>
          <a:srcRect b="27562" l="9275" r="8784" t="0"/>
          <a:stretch/>
        </p:blipFill>
        <p:spPr>
          <a:xfrm>
            <a:off x="9185513" y="5019150"/>
            <a:ext cx="2350925" cy="872050"/>
          </a:xfrm>
          <a:prstGeom prst="rect">
            <a:avLst/>
          </a:prstGeom>
          <a:noFill/>
          <a:ln>
            <a:noFill/>
          </a:ln>
        </p:spPr>
      </p:pic>
      <p:sp>
        <p:nvSpPr>
          <p:cNvPr id="536" name="Google Shape;536;p31"/>
          <p:cNvSpPr txBox="1"/>
          <p:nvPr/>
        </p:nvSpPr>
        <p:spPr>
          <a:xfrm>
            <a:off x="8962821" y="4266825"/>
            <a:ext cx="27963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200">
                <a:latin typeface="Montserrat"/>
                <a:ea typeface="Montserrat"/>
                <a:cs typeface="Montserrat"/>
                <a:sym typeface="Montserrat"/>
              </a:rPr>
              <a:t>Así como las reglas aplican para una variable, </a:t>
            </a:r>
            <a:r>
              <a:rPr lang="es-ES" sz="1200">
                <a:highlight>
                  <a:schemeClr val="accent2"/>
                </a:highlight>
                <a:latin typeface="Montserrat"/>
                <a:ea typeface="Montserrat"/>
                <a:cs typeface="Montserrat"/>
                <a:sym typeface="Montserrat"/>
              </a:rPr>
              <a:t>pueden aplicar para todo un conjunto</a:t>
            </a:r>
            <a:endParaRPr sz="1200">
              <a:highlight>
                <a:schemeClr val="accent2"/>
              </a:highlight>
              <a:latin typeface="Montserrat"/>
              <a:ea typeface="Montserrat"/>
              <a:cs typeface="Montserrat"/>
              <a:sym typeface="Montserrat"/>
            </a:endParaRPr>
          </a:p>
        </p:txBody>
      </p:sp>
      <p:pic>
        <p:nvPicPr>
          <p:cNvPr id="537" name="Google Shape;537;p31"/>
          <p:cNvPicPr preferRelativeResize="0"/>
          <p:nvPr/>
        </p:nvPicPr>
        <p:blipFill rotWithShape="1">
          <a:blip r:embed="rId5">
            <a:alphaModFix/>
          </a:blip>
          <a:srcRect b="0" l="0" r="19315" t="20948"/>
          <a:stretch/>
        </p:blipFill>
        <p:spPr>
          <a:xfrm>
            <a:off x="9991950" y="6335028"/>
            <a:ext cx="1081373" cy="522975"/>
          </a:xfrm>
          <a:prstGeom prst="rect">
            <a:avLst/>
          </a:prstGeom>
          <a:noFill/>
          <a:ln>
            <a:noFill/>
          </a:ln>
        </p:spPr>
      </p:pic>
      <p:pic>
        <p:nvPicPr>
          <p:cNvPr id="538" name="Google Shape;538;p31"/>
          <p:cNvPicPr preferRelativeResize="0"/>
          <p:nvPr/>
        </p:nvPicPr>
        <p:blipFill rotWithShape="1">
          <a:blip r:embed="rId6">
            <a:alphaModFix/>
          </a:blip>
          <a:srcRect b="29350" l="66412" r="8546" t="54405"/>
          <a:stretch/>
        </p:blipFill>
        <p:spPr>
          <a:xfrm>
            <a:off x="9185525" y="6335025"/>
            <a:ext cx="806200" cy="52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4"/>
          <p:cNvSpPr/>
          <p:nvPr/>
        </p:nvSpPr>
        <p:spPr>
          <a:xfrm>
            <a:off x="4516016" y="222804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356" name="Google Shape;356;p14"/>
          <p:cNvSpPr txBox="1"/>
          <p:nvPr/>
        </p:nvSpPr>
        <p:spPr>
          <a:xfrm>
            <a:off x="3080750" y="783575"/>
            <a:ext cx="7635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Nacimiento del </a:t>
            </a:r>
            <a:r>
              <a:rPr b="1" lang="es-ES" sz="3200">
                <a:solidFill>
                  <a:schemeClr val="dk1"/>
                </a:solidFill>
                <a:latin typeface="Montserrat"/>
                <a:ea typeface="Montserrat"/>
                <a:cs typeface="Montserrat"/>
                <a:sym typeface="Montserrat"/>
              </a:rPr>
              <a:t>Álgebra</a:t>
            </a:r>
            <a:r>
              <a:rPr b="1" lang="es-ES" sz="3200">
                <a:solidFill>
                  <a:schemeClr val="dk1"/>
                </a:solidFill>
                <a:latin typeface="Montserrat"/>
                <a:ea typeface="Montserrat"/>
                <a:cs typeface="Montserrat"/>
                <a:sym typeface="Montserrat"/>
              </a:rPr>
              <a:t> Booleana</a:t>
            </a:r>
            <a:endParaRPr b="1" sz="3200">
              <a:solidFill>
                <a:schemeClr val="dk1"/>
              </a:solidFill>
              <a:latin typeface="Montserrat"/>
              <a:ea typeface="Montserrat"/>
              <a:cs typeface="Montserrat"/>
              <a:sym typeface="Montserrat"/>
            </a:endParaRPr>
          </a:p>
        </p:txBody>
      </p:sp>
      <p:sp>
        <p:nvSpPr>
          <p:cNvPr id="357" name="Google Shape;357;p14"/>
          <p:cNvSpPr txBox="1"/>
          <p:nvPr/>
        </p:nvSpPr>
        <p:spPr>
          <a:xfrm>
            <a:off x="6515150" y="1942225"/>
            <a:ext cx="4200600" cy="269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ES" sz="1800">
                <a:solidFill>
                  <a:schemeClr val="dk1"/>
                </a:solidFill>
                <a:latin typeface="Montserrat"/>
                <a:ea typeface="Montserrat"/>
                <a:cs typeface="Montserrat"/>
                <a:sym typeface="Montserrat"/>
              </a:rPr>
              <a:t>El desarrollo del álgebra </a:t>
            </a:r>
            <a:r>
              <a:rPr lang="es-ES" sz="1800">
                <a:solidFill>
                  <a:schemeClr val="dk1"/>
                </a:solidFill>
                <a:latin typeface="Montserrat"/>
                <a:ea typeface="Montserrat"/>
                <a:cs typeface="Montserrat"/>
                <a:sym typeface="Montserrat"/>
              </a:rPr>
              <a:t>booleana se originó en el año de 1854 por un matemático británico llamado George Boole. </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lang="es-ES" sz="1800">
                <a:solidFill>
                  <a:schemeClr val="dk1"/>
                </a:solidFill>
                <a:latin typeface="Montserrat"/>
                <a:ea typeface="Montserrat"/>
                <a:cs typeface="Montserrat"/>
                <a:sym typeface="Montserrat"/>
              </a:rPr>
              <a:t>Debe destacarse su obra </a:t>
            </a:r>
            <a:r>
              <a:rPr i="1" lang="es-ES" sz="1800">
                <a:solidFill>
                  <a:schemeClr val="dk1"/>
                </a:solidFill>
                <a:latin typeface="Montserrat"/>
                <a:ea typeface="Montserrat"/>
                <a:cs typeface="Montserrat"/>
                <a:sym typeface="Montserrat"/>
              </a:rPr>
              <a:t>Análisis matemático de la lógica</a:t>
            </a:r>
            <a:r>
              <a:rPr lang="es-ES" sz="1800">
                <a:solidFill>
                  <a:schemeClr val="dk1"/>
                </a:solidFill>
                <a:latin typeface="Montserrat"/>
                <a:ea typeface="Montserrat"/>
                <a:cs typeface="Montserrat"/>
                <a:sym typeface="Montserrat"/>
              </a:rPr>
              <a:t> (1847), que contiene sus primeras observaciones sobre los vínculos entre la lógica y las matemáticas y que muchos consideran como el acta de nacimiento de la lógica matemática.</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s-ES"/>
              <a:t> </a:t>
            </a:r>
            <a:endParaRPr/>
          </a:p>
        </p:txBody>
      </p:sp>
      <p:pic>
        <p:nvPicPr>
          <p:cNvPr id="358" name="Google Shape;358;p14"/>
          <p:cNvPicPr preferRelativeResize="0"/>
          <p:nvPr/>
        </p:nvPicPr>
        <p:blipFill>
          <a:blip r:embed="rId3">
            <a:alphaModFix/>
          </a:blip>
          <a:stretch>
            <a:fillRect/>
          </a:stretch>
        </p:blipFill>
        <p:spPr>
          <a:xfrm>
            <a:off x="3080750" y="2284038"/>
            <a:ext cx="3238500" cy="3133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2"/>
          <p:cNvSpPr txBox="1"/>
          <p:nvPr/>
        </p:nvSpPr>
        <p:spPr>
          <a:xfrm>
            <a:off x="876300" y="495027"/>
            <a:ext cx="10439400" cy="620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ES" sz="2800">
                <a:solidFill>
                  <a:schemeClr val="accent4"/>
                </a:solidFill>
                <a:latin typeface="Montserrat"/>
                <a:ea typeface="Montserrat"/>
                <a:cs typeface="Montserrat"/>
                <a:sym typeface="Montserrat"/>
              </a:rPr>
              <a:t>Ejercicios de simplificación con Teoremas:</a:t>
            </a:r>
            <a:endParaRPr b="1" sz="2800">
              <a:solidFill>
                <a:schemeClr val="accent4"/>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1.-  A(A + B) =													</a:t>
            </a:r>
            <a:r>
              <a:rPr b="1" lang="es-ES" sz="1800">
                <a:latin typeface="Montserrat"/>
                <a:ea typeface="Montserrat"/>
                <a:cs typeface="Montserrat"/>
                <a:sym typeface="Montserrat"/>
              </a:rPr>
              <a:t>1.- A</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2.- A(A’ + AB) =													</a:t>
            </a:r>
            <a:r>
              <a:rPr b="1" lang="es-ES" sz="1800">
                <a:latin typeface="Montserrat"/>
                <a:ea typeface="Montserrat"/>
                <a:cs typeface="Montserrat"/>
                <a:sym typeface="Montserrat"/>
              </a:rPr>
              <a:t>2.- AB</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3.- BC + B’C  =													</a:t>
            </a:r>
            <a:r>
              <a:rPr b="1" lang="es-ES" sz="1800">
                <a:latin typeface="Montserrat"/>
                <a:ea typeface="Montserrat"/>
                <a:cs typeface="Montserrat"/>
                <a:sym typeface="Montserrat"/>
              </a:rPr>
              <a:t>3.- C</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4.- A(A + A’B) =													</a:t>
            </a:r>
            <a:r>
              <a:rPr b="1" lang="es-ES" sz="1800">
                <a:latin typeface="Montserrat"/>
                <a:ea typeface="Montserrat"/>
                <a:cs typeface="Montserrat"/>
                <a:sym typeface="Montserrat"/>
              </a:rPr>
              <a:t>4.- A</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5.- AB’C + A’BC +A’B’C =											</a:t>
            </a:r>
            <a:r>
              <a:rPr b="1" lang="es-ES" sz="1800">
                <a:latin typeface="Montserrat"/>
                <a:ea typeface="Montserrat"/>
                <a:cs typeface="Montserrat"/>
                <a:sym typeface="Montserrat"/>
              </a:rPr>
              <a:t>5.- B’C + A’BC</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6.- (A + B’)(A +C) =												</a:t>
            </a:r>
            <a:r>
              <a:rPr b="1" lang="es-ES" sz="1800">
                <a:latin typeface="Montserrat"/>
                <a:ea typeface="Montserrat"/>
                <a:cs typeface="Montserrat"/>
                <a:sym typeface="Montserrat"/>
              </a:rPr>
              <a:t>6.- A + B’C</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7.- AB + (A’ +B’)C + AB =											</a:t>
            </a:r>
            <a:r>
              <a:rPr b="1" lang="es-ES" sz="1800">
                <a:latin typeface="Montserrat"/>
                <a:ea typeface="Montserrat"/>
                <a:cs typeface="Montserrat"/>
                <a:sym typeface="Montserrat"/>
              </a:rPr>
              <a:t>7.- C + AB</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8.- (B + BC)(B + B’C)(B + D) =										</a:t>
            </a:r>
            <a:r>
              <a:rPr b="1" lang="es-ES" sz="1800">
                <a:latin typeface="Montserrat"/>
                <a:ea typeface="Montserrat"/>
                <a:cs typeface="Montserrat"/>
                <a:sym typeface="Montserrat"/>
              </a:rPr>
              <a:t>8.- B</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9.- (A + B’ + C + D’)’ + (ABCD’</a:t>
            </a:r>
            <a:r>
              <a:rPr lang="es-ES" sz="1800">
                <a:solidFill>
                  <a:schemeClr val="accent5"/>
                </a:solidFill>
                <a:latin typeface="Montserrat"/>
                <a:ea typeface="Montserrat"/>
                <a:cs typeface="Montserrat"/>
                <a:sym typeface="Montserrat"/>
              </a:rPr>
              <a:t>)’ =									</a:t>
            </a:r>
            <a:r>
              <a:rPr b="1" lang="es-ES" sz="1800">
                <a:latin typeface="Montserrat"/>
                <a:ea typeface="Montserrat"/>
                <a:cs typeface="Montserrat"/>
                <a:sym typeface="Montserrat"/>
              </a:rPr>
              <a:t>9.- A’ + B + C’ +D</a:t>
            </a:r>
            <a:endParaRPr b="1"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accent5"/>
              </a:solidFill>
              <a:latin typeface="Montserrat"/>
              <a:ea typeface="Montserrat"/>
              <a:cs typeface="Montserrat"/>
              <a:sym typeface="Montserrat"/>
            </a:endParaRPr>
          </a:p>
          <a:p>
            <a:pPr indent="0" lvl="0" marL="0" rtl="0" algn="l">
              <a:lnSpc>
                <a:spcPct val="100000"/>
              </a:lnSpc>
              <a:spcBef>
                <a:spcPts val="0"/>
              </a:spcBef>
              <a:spcAft>
                <a:spcPts val="0"/>
              </a:spcAft>
              <a:buNone/>
            </a:pPr>
            <a:r>
              <a:rPr lang="es-ES" sz="1800">
                <a:solidFill>
                  <a:schemeClr val="accent5"/>
                </a:solidFill>
                <a:latin typeface="Montserrat"/>
                <a:ea typeface="Montserrat"/>
                <a:cs typeface="Montserrat"/>
                <a:sym typeface="Montserrat"/>
              </a:rPr>
              <a:t>10.- (A + (BC’)’ +CD)’ + (BC)’’ =									</a:t>
            </a:r>
            <a:r>
              <a:rPr b="1" lang="es-ES" sz="1800">
                <a:latin typeface="Montserrat"/>
                <a:ea typeface="Montserrat"/>
                <a:cs typeface="Montserrat"/>
                <a:sym typeface="Montserrat"/>
              </a:rPr>
              <a:t>10.- A’B + BC</a:t>
            </a:r>
            <a:endParaRPr b="1" sz="18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33"/>
          <p:cNvPicPr preferRelativeResize="0"/>
          <p:nvPr/>
        </p:nvPicPr>
        <p:blipFill>
          <a:blip r:embed="rId3">
            <a:alphaModFix/>
          </a:blip>
          <a:stretch>
            <a:fillRect/>
          </a:stretch>
        </p:blipFill>
        <p:spPr>
          <a:xfrm>
            <a:off x="152400" y="754113"/>
            <a:ext cx="11887200" cy="5349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34"/>
          <p:cNvPicPr preferRelativeResize="0"/>
          <p:nvPr/>
        </p:nvPicPr>
        <p:blipFill>
          <a:blip r:embed="rId3">
            <a:alphaModFix/>
          </a:blip>
          <a:stretch>
            <a:fillRect/>
          </a:stretch>
        </p:blipFill>
        <p:spPr>
          <a:xfrm>
            <a:off x="152400" y="963800"/>
            <a:ext cx="11887200" cy="49304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5"/>
          <p:cNvPicPr preferRelativeResize="0"/>
          <p:nvPr/>
        </p:nvPicPr>
        <p:blipFill>
          <a:blip r:embed="rId3">
            <a:alphaModFix/>
          </a:blip>
          <a:stretch>
            <a:fillRect/>
          </a:stretch>
        </p:blipFill>
        <p:spPr>
          <a:xfrm>
            <a:off x="152400" y="1286857"/>
            <a:ext cx="11887200" cy="44421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36"/>
          <p:cNvPicPr preferRelativeResize="0"/>
          <p:nvPr/>
        </p:nvPicPr>
        <p:blipFill>
          <a:blip r:embed="rId3">
            <a:alphaModFix/>
          </a:blip>
          <a:stretch>
            <a:fillRect/>
          </a:stretch>
        </p:blipFill>
        <p:spPr>
          <a:xfrm>
            <a:off x="115900" y="1782112"/>
            <a:ext cx="11887198" cy="32937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37"/>
          <p:cNvPicPr preferRelativeResize="0"/>
          <p:nvPr/>
        </p:nvPicPr>
        <p:blipFill>
          <a:blip r:embed="rId3">
            <a:alphaModFix/>
          </a:blip>
          <a:stretch>
            <a:fillRect/>
          </a:stretch>
        </p:blipFill>
        <p:spPr>
          <a:xfrm>
            <a:off x="115900" y="1076025"/>
            <a:ext cx="11887198" cy="47059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8"/>
          <p:cNvSpPr txBox="1"/>
          <p:nvPr/>
        </p:nvSpPr>
        <p:spPr>
          <a:xfrm>
            <a:off x="4406799" y="3228100"/>
            <a:ext cx="3107400" cy="121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600">
                <a:solidFill>
                  <a:srgbClr val="FFFFFF"/>
                </a:solidFill>
                <a:latin typeface="Montserrat"/>
                <a:ea typeface="Montserrat"/>
                <a:cs typeface="Montserrat"/>
                <a:sym typeface="Montserrat"/>
              </a:rPr>
              <a:t>Maxitérminos</a:t>
            </a:r>
            <a:endParaRPr b="1" sz="2600">
              <a:solidFill>
                <a:srgbClr val="FFFFFF"/>
              </a:solidFill>
              <a:latin typeface="Montserrat"/>
              <a:ea typeface="Montserrat"/>
              <a:cs typeface="Montserrat"/>
              <a:sym typeface="Montserrat"/>
            </a:endParaRPr>
          </a:p>
          <a:p>
            <a:pPr indent="0" lvl="0" marL="0" marR="0" rtl="0" algn="ctr">
              <a:spcBef>
                <a:spcPts val="0"/>
              </a:spcBef>
              <a:spcAft>
                <a:spcPts val="0"/>
              </a:spcAft>
              <a:buNone/>
            </a:pPr>
            <a:r>
              <a:rPr b="1" lang="es-ES" sz="2600">
                <a:solidFill>
                  <a:srgbClr val="FFFFFF"/>
                </a:solidFill>
                <a:latin typeface="Montserrat"/>
                <a:ea typeface="Montserrat"/>
                <a:cs typeface="Montserrat"/>
                <a:sym typeface="Montserrat"/>
              </a:rPr>
              <a:t> y </a:t>
            </a:r>
            <a:endParaRPr b="1" sz="2600">
              <a:solidFill>
                <a:srgbClr val="FFFFFF"/>
              </a:solidFill>
              <a:latin typeface="Montserrat"/>
              <a:ea typeface="Montserrat"/>
              <a:cs typeface="Montserrat"/>
              <a:sym typeface="Montserrat"/>
            </a:endParaRPr>
          </a:p>
          <a:p>
            <a:pPr indent="0" lvl="0" marL="0" marR="0" rtl="0" algn="ctr">
              <a:spcBef>
                <a:spcPts val="0"/>
              </a:spcBef>
              <a:spcAft>
                <a:spcPts val="0"/>
              </a:spcAft>
              <a:buNone/>
            </a:pPr>
            <a:r>
              <a:rPr b="1" lang="es-ES" sz="2600">
                <a:solidFill>
                  <a:srgbClr val="FFFFFF"/>
                </a:solidFill>
                <a:latin typeface="Montserrat"/>
                <a:ea typeface="Montserrat"/>
                <a:cs typeface="Montserrat"/>
                <a:sym typeface="Montserrat"/>
              </a:rPr>
              <a:t>Minitérminos</a:t>
            </a:r>
            <a:r>
              <a:rPr b="1" lang="es-ES" sz="2600">
                <a:solidFill>
                  <a:srgbClr val="FFFFFF"/>
                </a:solidFill>
                <a:latin typeface="Montserrat"/>
                <a:ea typeface="Montserrat"/>
                <a:cs typeface="Montserrat"/>
                <a:sym typeface="Montserrat"/>
              </a:rPr>
              <a:t> </a:t>
            </a:r>
            <a:endParaRPr b="1" sz="2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577" name="Shape 577"/>
        <p:cNvGrpSpPr/>
        <p:nvPr/>
      </p:nvGrpSpPr>
      <p:grpSpPr>
        <a:xfrm>
          <a:off x="0" y="0"/>
          <a:ext cx="0" cy="0"/>
          <a:chOff x="0" y="0"/>
          <a:chExt cx="0" cy="0"/>
        </a:xfrm>
      </p:grpSpPr>
      <p:sp>
        <p:nvSpPr>
          <p:cNvPr id="578" name="Google Shape;578;p39"/>
          <p:cNvSpPr/>
          <p:nvPr/>
        </p:nvSpPr>
        <p:spPr>
          <a:xfrm rot="-5400000">
            <a:off x="1125450" y="4016450"/>
            <a:ext cx="2038275" cy="2982675"/>
          </a:xfrm>
          <a:prstGeom prst="flowChartOffpageConnector">
            <a:avLst/>
          </a:prstGeom>
          <a:solidFill>
            <a:srgbClr val="FFFFFF"/>
          </a:solidFill>
          <a:ln cap="flat" cmpd="sng" w="317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Raleway"/>
              <a:ea typeface="Raleway"/>
              <a:cs typeface="Raleway"/>
              <a:sym typeface="Raleway"/>
            </a:endParaRPr>
          </a:p>
        </p:txBody>
      </p:sp>
      <p:sp>
        <p:nvSpPr>
          <p:cNvPr id="579" name="Google Shape;579;p39"/>
          <p:cNvSpPr txBox="1"/>
          <p:nvPr/>
        </p:nvSpPr>
        <p:spPr>
          <a:xfrm>
            <a:off x="829000" y="1195400"/>
            <a:ext cx="10461000" cy="17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300"/>
              <a:t>Cuando tenemos diferentes </a:t>
            </a:r>
            <a:r>
              <a:rPr b="1" lang="es-ES" sz="2300"/>
              <a:t>variables</a:t>
            </a:r>
            <a:r>
              <a:rPr b="1" lang="es-ES" sz="2300"/>
              <a:t> y necesitamos que tenga </a:t>
            </a:r>
            <a:r>
              <a:rPr b="1" lang="es-ES" sz="2300"/>
              <a:t>diferentes</a:t>
            </a:r>
            <a:r>
              <a:rPr b="1" lang="es-ES" sz="2300"/>
              <a:t> salidas para combinaciones </a:t>
            </a:r>
            <a:r>
              <a:rPr b="1" lang="es-ES" sz="2300"/>
              <a:t>específicas. </a:t>
            </a:r>
            <a:endParaRPr b="1" sz="2300"/>
          </a:p>
          <a:p>
            <a:pPr indent="0" lvl="0" marL="0" rtl="0" algn="ctr">
              <a:spcBef>
                <a:spcPts val="0"/>
              </a:spcBef>
              <a:spcAft>
                <a:spcPts val="0"/>
              </a:spcAft>
              <a:buNone/>
            </a:pPr>
            <a:r>
              <a:rPr b="1" lang="es-ES" sz="2300"/>
              <a:t>Para saber qué función nos dará los resultados queremos usamos:</a:t>
            </a:r>
            <a:endParaRPr b="1" sz="2300"/>
          </a:p>
          <a:p>
            <a:pPr indent="0" lvl="0" marL="0" rtl="0" algn="l">
              <a:spcBef>
                <a:spcPts val="0"/>
              </a:spcBef>
              <a:spcAft>
                <a:spcPts val="0"/>
              </a:spcAft>
              <a:buNone/>
            </a:pPr>
            <a:r>
              <a:t/>
            </a:r>
            <a:endParaRPr sz="1500"/>
          </a:p>
        </p:txBody>
      </p:sp>
      <p:sp>
        <p:nvSpPr>
          <p:cNvPr id="580" name="Google Shape;580;p39"/>
          <p:cNvSpPr txBox="1"/>
          <p:nvPr/>
        </p:nvSpPr>
        <p:spPr>
          <a:xfrm>
            <a:off x="1135600" y="3588650"/>
            <a:ext cx="3369900" cy="900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300"/>
              <a:t>Minitérminos</a:t>
            </a:r>
            <a:endParaRPr b="1" sz="3300"/>
          </a:p>
        </p:txBody>
      </p:sp>
      <p:sp>
        <p:nvSpPr>
          <p:cNvPr id="581" name="Google Shape;581;p39"/>
          <p:cNvSpPr txBox="1"/>
          <p:nvPr/>
        </p:nvSpPr>
        <p:spPr>
          <a:xfrm>
            <a:off x="7197950" y="3684275"/>
            <a:ext cx="3369900" cy="9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300">
                <a:solidFill>
                  <a:schemeClr val="lt1"/>
                </a:solidFill>
              </a:rPr>
              <a:t>Maxiterminos</a:t>
            </a:r>
            <a:endParaRPr b="1" sz="3300">
              <a:solidFill>
                <a:schemeClr val="lt1"/>
              </a:solidFill>
            </a:endParaRPr>
          </a:p>
        </p:txBody>
      </p:sp>
      <p:pic>
        <p:nvPicPr>
          <p:cNvPr id="582" name="Google Shape;582;p39"/>
          <p:cNvPicPr preferRelativeResize="0"/>
          <p:nvPr/>
        </p:nvPicPr>
        <p:blipFill>
          <a:blip r:embed="rId3">
            <a:alphaModFix/>
          </a:blip>
          <a:stretch>
            <a:fillRect/>
          </a:stretch>
        </p:blipFill>
        <p:spPr>
          <a:xfrm>
            <a:off x="461101" y="4493179"/>
            <a:ext cx="2620400" cy="1746934"/>
          </a:xfrm>
          <a:prstGeom prst="rect">
            <a:avLst/>
          </a:prstGeom>
          <a:noFill/>
          <a:ln>
            <a:noFill/>
          </a:ln>
        </p:spPr>
      </p:pic>
      <p:pic>
        <p:nvPicPr>
          <p:cNvPr id="583" name="Google Shape;583;p39"/>
          <p:cNvPicPr preferRelativeResize="0"/>
          <p:nvPr/>
        </p:nvPicPr>
        <p:blipFill>
          <a:blip r:embed="rId4">
            <a:alphaModFix/>
          </a:blip>
          <a:stretch>
            <a:fillRect/>
          </a:stretch>
        </p:blipFill>
        <p:spPr>
          <a:xfrm>
            <a:off x="6503069" y="4481475"/>
            <a:ext cx="2052650" cy="2052650"/>
          </a:xfrm>
          <a:prstGeom prst="rect">
            <a:avLst/>
          </a:prstGeom>
          <a:noFill/>
          <a:ln>
            <a:noFill/>
          </a:ln>
        </p:spPr>
      </p:pic>
      <p:pic>
        <p:nvPicPr>
          <p:cNvPr id="584" name="Google Shape;584;p39"/>
          <p:cNvPicPr preferRelativeResize="0"/>
          <p:nvPr/>
        </p:nvPicPr>
        <p:blipFill>
          <a:blip r:embed="rId5">
            <a:alphaModFix/>
          </a:blip>
          <a:stretch>
            <a:fillRect/>
          </a:stretch>
        </p:blipFill>
        <p:spPr>
          <a:xfrm>
            <a:off x="8475344" y="4481475"/>
            <a:ext cx="2912306" cy="2052650"/>
          </a:xfrm>
          <a:prstGeom prst="rect">
            <a:avLst/>
          </a:prstGeom>
          <a:noFill/>
          <a:ln>
            <a:noFill/>
          </a:ln>
        </p:spPr>
      </p:pic>
      <p:pic>
        <p:nvPicPr>
          <p:cNvPr id="585" name="Google Shape;585;p39"/>
          <p:cNvPicPr preferRelativeResize="0"/>
          <p:nvPr/>
        </p:nvPicPr>
        <p:blipFill>
          <a:blip r:embed="rId6">
            <a:alphaModFix/>
          </a:blip>
          <a:stretch>
            <a:fillRect/>
          </a:stretch>
        </p:blipFill>
        <p:spPr>
          <a:xfrm>
            <a:off x="2986250" y="4458563"/>
            <a:ext cx="2386775" cy="209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40"/>
          <p:cNvPicPr preferRelativeResize="0"/>
          <p:nvPr/>
        </p:nvPicPr>
        <p:blipFill>
          <a:blip r:embed="rId3">
            <a:alphaModFix/>
          </a:blip>
          <a:stretch>
            <a:fillRect/>
          </a:stretch>
        </p:blipFill>
        <p:spPr>
          <a:xfrm>
            <a:off x="2320525" y="904775"/>
            <a:ext cx="9140103" cy="4595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1"/>
          <p:cNvSpPr txBox="1"/>
          <p:nvPr/>
        </p:nvSpPr>
        <p:spPr>
          <a:xfrm>
            <a:off x="266100" y="223825"/>
            <a:ext cx="63891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Minitérminos</a:t>
            </a:r>
            <a:endParaRPr b="1" sz="3000"/>
          </a:p>
        </p:txBody>
      </p:sp>
      <p:pic>
        <p:nvPicPr>
          <p:cNvPr id="596" name="Google Shape;596;p41"/>
          <p:cNvPicPr preferRelativeResize="0"/>
          <p:nvPr/>
        </p:nvPicPr>
        <p:blipFill>
          <a:blip r:embed="rId3">
            <a:alphaModFix/>
          </a:blip>
          <a:stretch>
            <a:fillRect/>
          </a:stretch>
        </p:blipFill>
        <p:spPr>
          <a:xfrm>
            <a:off x="579599" y="2168984"/>
            <a:ext cx="4794475" cy="2674475"/>
          </a:xfrm>
          <a:prstGeom prst="rect">
            <a:avLst/>
          </a:prstGeom>
          <a:noFill/>
          <a:ln>
            <a:noFill/>
          </a:ln>
        </p:spPr>
      </p:pic>
      <p:sp>
        <p:nvSpPr>
          <p:cNvPr id="597" name="Google Shape;597;p41"/>
          <p:cNvSpPr txBox="1"/>
          <p:nvPr/>
        </p:nvSpPr>
        <p:spPr>
          <a:xfrm>
            <a:off x="3159775" y="223825"/>
            <a:ext cx="6210300" cy="1137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Para sacar un </a:t>
            </a:r>
            <a:r>
              <a:rPr lang="es-ES" sz="1800"/>
              <a:t>minitérmino</a:t>
            </a:r>
            <a:r>
              <a:rPr lang="es-ES" sz="1800"/>
              <a:t> tomamos los renglones o com</a:t>
            </a:r>
            <a:r>
              <a:rPr lang="es-ES" sz="1800"/>
              <a:t>binaciones que nos den como resultado 1.</a:t>
            </a:r>
            <a:endParaRPr sz="1800"/>
          </a:p>
          <a:p>
            <a:pPr indent="0" lvl="0" marL="0" rtl="0" algn="l">
              <a:spcBef>
                <a:spcPts val="0"/>
              </a:spcBef>
              <a:spcAft>
                <a:spcPts val="0"/>
              </a:spcAft>
              <a:buNone/>
            </a:pPr>
            <a:r>
              <a:t/>
            </a:r>
            <a:endParaRPr sz="1800"/>
          </a:p>
        </p:txBody>
      </p:sp>
      <p:sp>
        <p:nvSpPr>
          <p:cNvPr id="598" name="Google Shape;598;p41"/>
          <p:cNvSpPr txBox="1"/>
          <p:nvPr/>
        </p:nvSpPr>
        <p:spPr>
          <a:xfrm>
            <a:off x="5128075" y="1361725"/>
            <a:ext cx="4242000" cy="97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Tomamos un re</a:t>
            </a:r>
            <a:r>
              <a:rPr lang="es-ES" sz="1800"/>
              <a:t>nglón, y </a:t>
            </a:r>
            <a:r>
              <a:rPr lang="es-ES" sz="1800"/>
              <a:t>ponemos</a:t>
            </a:r>
            <a:r>
              <a:rPr lang="es-ES" sz="1800"/>
              <a:t> en operación AND  las variables. Negando las variables que </a:t>
            </a:r>
            <a:r>
              <a:rPr lang="es-ES" sz="1800"/>
              <a:t>estén</a:t>
            </a:r>
            <a:r>
              <a:rPr lang="es-ES" sz="1800"/>
              <a:t> en 0</a:t>
            </a:r>
            <a:endParaRPr sz="1800"/>
          </a:p>
          <a:p>
            <a:pPr indent="0" lvl="0" marL="0" rtl="0" algn="l">
              <a:spcBef>
                <a:spcPts val="0"/>
              </a:spcBef>
              <a:spcAft>
                <a:spcPts val="0"/>
              </a:spcAft>
              <a:buNone/>
            </a:pPr>
            <a:r>
              <a:t/>
            </a:r>
            <a:endParaRPr sz="1800"/>
          </a:p>
        </p:txBody>
      </p:sp>
      <p:sp>
        <p:nvSpPr>
          <p:cNvPr id="599" name="Google Shape;599;p41"/>
          <p:cNvSpPr txBox="1"/>
          <p:nvPr/>
        </p:nvSpPr>
        <p:spPr>
          <a:xfrm>
            <a:off x="1222778" y="1923814"/>
            <a:ext cx="5322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200"/>
              <a:t>A</a:t>
            </a:r>
            <a:endParaRPr b="1" sz="2200"/>
          </a:p>
        </p:txBody>
      </p:sp>
      <p:pic>
        <p:nvPicPr>
          <p:cNvPr id="600" name="Google Shape;600;p41"/>
          <p:cNvPicPr preferRelativeResize="0"/>
          <p:nvPr/>
        </p:nvPicPr>
        <p:blipFill>
          <a:blip r:embed="rId4">
            <a:alphaModFix/>
          </a:blip>
          <a:stretch>
            <a:fillRect/>
          </a:stretch>
        </p:blipFill>
        <p:spPr>
          <a:xfrm>
            <a:off x="9616076" y="4"/>
            <a:ext cx="2620400" cy="1746934"/>
          </a:xfrm>
          <a:prstGeom prst="rect">
            <a:avLst/>
          </a:prstGeom>
          <a:noFill/>
          <a:ln>
            <a:noFill/>
          </a:ln>
        </p:spPr>
      </p:pic>
      <p:sp>
        <p:nvSpPr>
          <p:cNvPr id="601" name="Google Shape;601;p41"/>
          <p:cNvSpPr txBox="1"/>
          <p:nvPr/>
        </p:nvSpPr>
        <p:spPr>
          <a:xfrm>
            <a:off x="2147478" y="1923814"/>
            <a:ext cx="5322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200"/>
              <a:t>B</a:t>
            </a:r>
            <a:endParaRPr b="1" sz="2200"/>
          </a:p>
        </p:txBody>
      </p:sp>
      <p:sp>
        <p:nvSpPr>
          <p:cNvPr id="602" name="Google Shape;602;p41"/>
          <p:cNvSpPr txBox="1"/>
          <p:nvPr/>
        </p:nvSpPr>
        <p:spPr>
          <a:xfrm>
            <a:off x="3175428" y="1923814"/>
            <a:ext cx="532200" cy="8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200"/>
              <a:t>C</a:t>
            </a:r>
            <a:endParaRPr b="1" sz="2200"/>
          </a:p>
        </p:txBody>
      </p:sp>
      <p:grpSp>
        <p:nvGrpSpPr>
          <p:cNvPr id="603" name="Google Shape;603;p41"/>
          <p:cNvGrpSpPr/>
          <p:nvPr/>
        </p:nvGrpSpPr>
        <p:grpSpPr>
          <a:xfrm>
            <a:off x="5629060" y="2053900"/>
            <a:ext cx="933897" cy="779225"/>
            <a:chOff x="5793400" y="2340925"/>
            <a:chExt cx="1614900" cy="779225"/>
          </a:xfrm>
        </p:grpSpPr>
        <p:sp>
          <p:nvSpPr>
            <p:cNvPr id="604" name="Google Shape;604;p41"/>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05" name="Google Shape;605;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06" name="Google Shape;606;p41"/>
          <p:cNvGrpSpPr/>
          <p:nvPr/>
        </p:nvGrpSpPr>
        <p:grpSpPr>
          <a:xfrm>
            <a:off x="5629060" y="2595725"/>
            <a:ext cx="933897" cy="748325"/>
            <a:chOff x="5793400" y="2340925"/>
            <a:chExt cx="1614900" cy="748325"/>
          </a:xfrm>
        </p:grpSpPr>
        <p:sp>
          <p:nvSpPr>
            <p:cNvPr id="607" name="Google Shape;607;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08" name="Google Shape;608;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09" name="Google Shape;609;p41"/>
          <p:cNvGrpSpPr/>
          <p:nvPr/>
        </p:nvGrpSpPr>
        <p:grpSpPr>
          <a:xfrm>
            <a:off x="5629060" y="3132038"/>
            <a:ext cx="933897" cy="748325"/>
            <a:chOff x="5793400" y="2340925"/>
            <a:chExt cx="1614900" cy="748325"/>
          </a:xfrm>
        </p:grpSpPr>
        <p:sp>
          <p:nvSpPr>
            <p:cNvPr id="610" name="Google Shape;610;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11" name="Google Shape;611;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endParaRPr b="1" sz="2200"/>
            </a:p>
          </p:txBody>
        </p:sp>
      </p:grpSp>
      <p:grpSp>
        <p:nvGrpSpPr>
          <p:cNvPr id="612" name="Google Shape;612;p41"/>
          <p:cNvGrpSpPr/>
          <p:nvPr/>
        </p:nvGrpSpPr>
        <p:grpSpPr>
          <a:xfrm>
            <a:off x="5629060" y="3634200"/>
            <a:ext cx="933897" cy="748325"/>
            <a:chOff x="5793400" y="2340925"/>
            <a:chExt cx="1614900" cy="748325"/>
          </a:xfrm>
        </p:grpSpPr>
        <p:sp>
          <p:nvSpPr>
            <p:cNvPr id="613" name="Google Shape;613;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14" name="Google Shape;614;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sp>
        <p:nvSpPr>
          <p:cNvPr id="615" name="Google Shape;615;p41"/>
          <p:cNvSpPr/>
          <p:nvPr/>
        </p:nvSpPr>
        <p:spPr>
          <a:xfrm>
            <a:off x="5009400" y="2541575"/>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5009400" y="3060800"/>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5009400" y="3580025"/>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5009400" y="4134050"/>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txBox="1"/>
          <p:nvPr/>
        </p:nvSpPr>
        <p:spPr>
          <a:xfrm>
            <a:off x="6817925" y="2340918"/>
            <a:ext cx="4242000" cy="1539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Los </a:t>
            </a:r>
            <a:r>
              <a:rPr lang="es-ES" sz="1800"/>
              <a:t>términos</a:t>
            </a:r>
            <a:r>
              <a:rPr lang="es-ES" sz="1800"/>
              <a:t> que resultan se ponen en </a:t>
            </a:r>
            <a:r>
              <a:rPr lang="es-ES" sz="1800"/>
              <a:t>operación</a:t>
            </a:r>
            <a:r>
              <a:rPr lang="es-ES" sz="1800"/>
              <a:t> or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ES" sz="1800"/>
              <a:t>Y así obtenemos nuestra ecuación</a:t>
            </a:r>
            <a:endParaRPr sz="1800"/>
          </a:p>
          <a:p>
            <a:pPr indent="0" lvl="0" marL="0" rtl="0" algn="l">
              <a:spcBef>
                <a:spcPts val="0"/>
              </a:spcBef>
              <a:spcAft>
                <a:spcPts val="0"/>
              </a:spcAft>
              <a:buNone/>
            </a:pPr>
            <a:r>
              <a:t/>
            </a:r>
            <a:endParaRPr sz="1800"/>
          </a:p>
        </p:txBody>
      </p:sp>
      <p:grpSp>
        <p:nvGrpSpPr>
          <p:cNvPr id="620" name="Google Shape;620;p41"/>
          <p:cNvGrpSpPr/>
          <p:nvPr/>
        </p:nvGrpSpPr>
        <p:grpSpPr>
          <a:xfrm>
            <a:off x="6782135" y="4299325"/>
            <a:ext cx="933897" cy="779225"/>
            <a:chOff x="5793400" y="2340925"/>
            <a:chExt cx="1614900" cy="779225"/>
          </a:xfrm>
        </p:grpSpPr>
        <p:sp>
          <p:nvSpPr>
            <p:cNvPr id="621" name="Google Shape;621;p41"/>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22" name="Google Shape;622;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23" name="Google Shape;623;p41"/>
          <p:cNvGrpSpPr/>
          <p:nvPr/>
        </p:nvGrpSpPr>
        <p:grpSpPr>
          <a:xfrm>
            <a:off x="7935210" y="4299325"/>
            <a:ext cx="933897" cy="748325"/>
            <a:chOff x="5793400" y="2340925"/>
            <a:chExt cx="1614900" cy="748325"/>
          </a:xfrm>
        </p:grpSpPr>
        <p:sp>
          <p:nvSpPr>
            <p:cNvPr id="624" name="Google Shape;624;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25" name="Google Shape;625;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26" name="Google Shape;626;p41"/>
          <p:cNvGrpSpPr/>
          <p:nvPr/>
        </p:nvGrpSpPr>
        <p:grpSpPr>
          <a:xfrm>
            <a:off x="9088285" y="4299313"/>
            <a:ext cx="933897" cy="748325"/>
            <a:chOff x="5793400" y="2340925"/>
            <a:chExt cx="1614900" cy="748325"/>
          </a:xfrm>
        </p:grpSpPr>
        <p:sp>
          <p:nvSpPr>
            <p:cNvPr id="627" name="Google Shape;627;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28" name="Google Shape;628;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endParaRPr b="1" sz="2200"/>
            </a:p>
          </p:txBody>
        </p:sp>
      </p:grpSp>
      <p:grpSp>
        <p:nvGrpSpPr>
          <p:cNvPr id="629" name="Google Shape;629;p41"/>
          <p:cNvGrpSpPr/>
          <p:nvPr/>
        </p:nvGrpSpPr>
        <p:grpSpPr>
          <a:xfrm>
            <a:off x="10241360" y="4265450"/>
            <a:ext cx="933897" cy="748325"/>
            <a:chOff x="5793400" y="2340925"/>
            <a:chExt cx="1614900" cy="748325"/>
          </a:xfrm>
        </p:grpSpPr>
        <p:sp>
          <p:nvSpPr>
            <p:cNvPr id="630" name="Google Shape;630;p41"/>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31" name="Google Shape;631;p41"/>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sp>
        <p:nvSpPr>
          <p:cNvPr id="632" name="Google Shape;632;p41"/>
          <p:cNvSpPr/>
          <p:nvPr/>
        </p:nvSpPr>
        <p:spPr>
          <a:xfrm>
            <a:off x="9943725" y="4646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8772738" y="4646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7601763" y="4646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txBox="1"/>
          <p:nvPr/>
        </p:nvSpPr>
        <p:spPr>
          <a:xfrm>
            <a:off x="4984268" y="4618475"/>
            <a:ext cx="1542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636" name="Google Shape;636;p41"/>
          <p:cNvSpPr/>
          <p:nvPr/>
        </p:nvSpPr>
        <p:spPr>
          <a:xfrm>
            <a:off x="6448688" y="4672675"/>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5"/>
          <p:cNvSpPr txBox="1"/>
          <p:nvPr/>
        </p:nvSpPr>
        <p:spPr>
          <a:xfrm>
            <a:off x="2305350" y="2518225"/>
            <a:ext cx="8865600" cy="31878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Es una herramienta para representar proposiciones lógicas en forma algebraica.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Los elementos del álgebra de Boole son un conjunto de proposiciones. Tales proposiciones tienen como propiedad ser </a:t>
            </a:r>
            <a:r>
              <a:rPr lang="es-ES" sz="1800" u="sng">
                <a:solidFill>
                  <a:schemeClr val="dk1"/>
                </a:solidFill>
                <a:latin typeface="Montserrat"/>
                <a:ea typeface="Montserrat"/>
                <a:cs typeface="Montserrat"/>
                <a:sym typeface="Montserrat"/>
              </a:rPr>
              <a:t>verdaderas </a:t>
            </a:r>
            <a:r>
              <a:rPr lang="es-ES" sz="1800">
                <a:solidFill>
                  <a:schemeClr val="dk1"/>
                </a:solidFill>
                <a:latin typeface="Montserrat"/>
                <a:ea typeface="Montserrat"/>
                <a:cs typeface="Montserrat"/>
                <a:sym typeface="Montserrat"/>
              </a:rPr>
              <a:t>o </a:t>
            </a:r>
            <a:r>
              <a:rPr lang="es-ES" sz="1800" u="sng">
                <a:solidFill>
                  <a:schemeClr val="dk1"/>
                </a:solidFill>
                <a:latin typeface="Montserrat"/>
                <a:ea typeface="Montserrat"/>
                <a:cs typeface="Montserrat"/>
                <a:sym typeface="Montserrat"/>
              </a:rPr>
              <a:t>falsas</a:t>
            </a:r>
            <a:r>
              <a:rPr lang="es-ES" sz="1800">
                <a:solidFill>
                  <a:schemeClr val="dk1"/>
                </a:solidFill>
                <a:latin typeface="Montserrat"/>
                <a:ea typeface="Montserrat"/>
                <a:cs typeface="Montserrat"/>
                <a:sym typeface="Montserrat"/>
              </a:rPr>
              <a:t>. Al mismo tiempo, cada proposición tiene lo que se llama su proposición complementaria, que no es sino la negación de la misma.</a:t>
            </a:r>
            <a:endParaRPr sz="1800">
              <a:solidFill>
                <a:schemeClr val="dk1"/>
              </a:solidFill>
              <a:latin typeface="Montserrat"/>
              <a:ea typeface="Montserrat"/>
              <a:cs typeface="Montserrat"/>
              <a:sym typeface="Montserrat"/>
            </a:endParaRPr>
          </a:p>
        </p:txBody>
      </p:sp>
      <p:sp>
        <p:nvSpPr>
          <p:cNvPr id="364" name="Google Shape;364;p15"/>
          <p:cNvSpPr txBox="1"/>
          <p:nvPr/>
        </p:nvSpPr>
        <p:spPr>
          <a:xfrm>
            <a:off x="2626050" y="1245700"/>
            <a:ext cx="8224200" cy="8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200">
                <a:solidFill>
                  <a:schemeClr val="dk1"/>
                </a:solidFill>
                <a:latin typeface="Montserrat"/>
                <a:ea typeface="Montserrat"/>
                <a:cs typeface="Montserrat"/>
                <a:sym typeface="Montserrat"/>
              </a:rPr>
              <a:t>¿</a:t>
            </a:r>
            <a:r>
              <a:rPr b="1" lang="es-ES" sz="3200">
                <a:solidFill>
                  <a:schemeClr val="dk1"/>
                </a:solidFill>
                <a:latin typeface="Montserrat"/>
                <a:ea typeface="Montserrat"/>
                <a:cs typeface="Montserrat"/>
                <a:sym typeface="Montserrat"/>
              </a:rPr>
              <a:t>QUÉ</a:t>
            </a:r>
            <a:r>
              <a:rPr b="1" lang="es-ES" sz="3200">
                <a:solidFill>
                  <a:schemeClr val="dk1"/>
                </a:solidFill>
                <a:latin typeface="Montserrat"/>
                <a:ea typeface="Montserrat"/>
                <a:cs typeface="Montserrat"/>
                <a:sym typeface="Montserrat"/>
              </a:rPr>
              <a:t> ES EL ÁLGEBRA BOOLEANA?</a:t>
            </a:r>
            <a:endParaRPr b="1" sz="3200">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2"/>
          <p:cNvSpPr txBox="1"/>
          <p:nvPr/>
        </p:nvSpPr>
        <p:spPr>
          <a:xfrm>
            <a:off x="266100" y="223825"/>
            <a:ext cx="85878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Comprobamos que la </a:t>
            </a:r>
            <a:r>
              <a:rPr b="1" lang="es-ES" sz="3000"/>
              <a:t>ecuación</a:t>
            </a:r>
            <a:r>
              <a:rPr b="1" lang="es-ES" sz="3000"/>
              <a:t> nos de los resultados deseados con al menos 1 </a:t>
            </a:r>
            <a:r>
              <a:rPr b="1" lang="es-ES" sz="3000"/>
              <a:t>combinación</a:t>
            </a:r>
            <a:r>
              <a:rPr b="1" lang="es-ES" sz="3000"/>
              <a:t> de cada salida</a:t>
            </a:r>
            <a:endParaRPr b="1" sz="3000"/>
          </a:p>
        </p:txBody>
      </p:sp>
      <p:pic>
        <p:nvPicPr>
          <p:cNvPr id="642" name="Google Shape;642;p42"/>
          <p:cNvPicPr preferRelativeResize="0"/>
          <p:nvPr/>
        </p:nvPicPr>
        <p:blipFill>
          <a:blip r:embed="rId3">
            <a:alphaModFix/>
          </a:blip>
          <a:stretch>
            <a:fillRect/>
          </a:stretch>
        </p:blipFill>
        <p:spPr>
          <a:xfrm>
            <a:off x="266100" y="3162325"/>
            <a:ext cx="3695775" cy="1927600"/>
          </a:xfrm>
          <a:prstGeom prst="rect">
            <a:avLst/>
          </a:prstGeom>
          <a:noFill/>
          <a:ln>
            <a:noFill/>
          </a:ln>
        </p:spPr>
      </p:pic>
      <p:grpSp>
        <p:nvGrpSpPr>
          <p:cNvPr id="643" name="Google Shape;643;p42"/>
          <p:cNvGrpSpPr/>
          <p:nvPr/>
        </p:nvGrpSpPr>
        <p:grpSpPr>
          <a:xfrm>
            <a:off x="1883260" y="2213325"/>
            <a:ext cx="933897" cy="779225"/>
            <a:chOff x="5793400" y="2340925"/>
            <a:chExt cx="1614900" cy="779225"/>
          </a:xfrm>
        </p:grpSpPr>
        <p:sp>
          <p:nvSpPr>
            <p:cNvPr id="644" name="Google Shape;644;p42"/>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45" name="Google Shape;645;p42"/>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46" name="Google Shape;646;p42"/>
          <p:cNvGrpSpPr/>
          <p:nvPr/>
        </p:nvGrpSpPr>
        <p:grpSpPr>
          <a:xfrm>
            <a:off x="3036335" y="2245250"/>
            <a:ext cx="933897" cy="748325"/>
            <a:chOff x="5793400" y="2340925"/>
            <a:chExt cx="1614900" cy="748325"/>
          </a:xfrm>
        </p:grpSpPr>
        <p:sp>
          <p:nvSpPr>
            <p:cNvPr id="647" name="Google Shape;647;p42"/>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48" name="Google Shape;648;p42"/>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649" name="Google Shape;649;p42"/>
          <p:cNvGrpSpPr/>
          <p:nvPr/>
        </p:nvGrpSpPr>
        <p:grpSpPr>
          <a:xfrm>
            <a:off x="4189410" y="2245238"/>
            <a:ext cx="933897" cy="748325"/>
            <a:chOff x="5793400" y="2340925"/>
            <a:chExt cx="1614900" cy="748325"/>
          </a:xfrm>
        </p:grpSpPr>
        <p:sp>
          <p:nvSpPr>
            <p:cNvPr id="650" name="Google Shape;650;p42"/>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51" name="Google Shape;651;p42"/>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endParaRPr b="1" sz="2200"/>
            </a:p>
          </p:txBody>
        </p:sp>
      </p:grpSp>
      <p:grpSp>
        <p:nvGrpSpPr>
          <p:cNvPr id="652" name="Google Shape;652;p42"/>
          <p:cNvGrpSpPr/>
          <p:nvPr/>
        </p:nvGrpSpPr>
        <p:grpSpPr>
          <a:xfrm>
            <a:off x="5342485" y="2228775"/>
            <a:ext cx="933897" cy="748325"/>
            <a:chOff x="5793400" y="2340925"/>
            <a:chExt cx="1614900" cy="748325"/>
          </a:xfrm>
        </p:grpSpPr>
        <p:sp>
          <p:nvSpPr>
            <p:cNvPr id="653" name="Google Shape;653;p42"/>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54" name="Google Shape;654;p42"/>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sp>
        <p:nvSpPr>
          <p:cNvPr id="655" name="Google Shape;655;p42"/>
          <p:cNvSpPr/>
          <p:nvPr/>
        </p:nvSpPr>
        <p:spPr>
          <a:xfrm>
            <a:off x="5044850" y="2560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3873863" y="2560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2702888" y="256027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txBox="1"/>
          <p:nvPr/>
        </p:nvSpPr>
        <p:spPr>
          <a:xfrm>
            <a:off x="85393" y="2532475"/>
            <a:ext cx="1542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659" name="Google Shape;659;p42"/>
          <p:cNvSpPr/>
          <p:nvPr/>
        </p:nvSpPr>
        <p:spPr>
          <a:xfrm>
            <a:off x="1549813" y="2586675"/>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42"/>
          <p:cNvPicPr preferRelativeResize="0"/>
          <p:nvPr/>
        </p:nvPicPr>
        <p:blipFill>
          <a:blip r:embed="rId4">
            <a:alphaModFix/>
          </a:blip>
          <a:stretch>
            <a:fillRect/>
          </a:stretch>
        </p:blipFill>
        <p:spPr>
          <a:xfrm>
            <a:off x="9161875" y="134790"/>
            <a:ext cx="1363700" cy="1795560"/>
          </a:xfrm>
          <a:prstGeom prst="rect">
            <a:avLst/>
          </a:prstGeom>
          <a:noFill/>
          <a:ln>
            <a:noFill/>
          </a:ln>
        </p:spPr>
      </p:pic>
      <p:pic>
        <p:nvPicPr>
          <p:cNvPr id="661" name="Google Shape;661;p42"/>
          <p:cNvPicPr preferRelativeResize="0"/>
          <p:nvPr/>
        </p:nvPicPr>
        <p:blipFill>
          <a:blip r:embed="rId5">
            <a:alphaModFix/>
          </a:blip>
          <a:stretch>
            <a:fillRect/>
          </a:stretch>
        </p:blipFill>
        <p:spPr>
          <a:xfrm>
            <a:off x="10682344" y="148250"/>
            <a:ext cx="1363706" cy="1768650"/>
          </a:xfrm>
          <a:prstGeom prst="rect">
            <a:avLst/>
          </a:prstGeom>
          <a:noFill/>
          <a:ln>
            <a:noFill/>
          </a:ln>
        </p:spPr>
      </p:pic>
      <p:sp>
        <p:nvSpPr>
          <p:cNvPr id="662" name="Google Shape;662;p42"/>
          <p:cNvSpPr txBox="1"/>
          <p:nvPr/>
        </p:nvSpPr>
        <p:spPr>
          <a:xfrm>
            <a:off x="4969375" y="3162325"/>
            <a:ext cx="41925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t>F(0,0,0)=(1*1*0)+(1*0*1)+(1*0*0)+(0*1*0)</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s-ES" sz="1600"/>
              <a:t>             =(0)+(0)+(0)+(0)=0</a:t>
            </a:r>
            <a:endParaRPr b="1" sz="1600"/>
          </a:p>
        </p:txBody>
      </p:sp>
      <p:sp>
        <p:nvSpPr>
          <p:cNvPr id="663" name="Google Shape;663;p42"/>
          <p:cNvSpPr txBox="1"/>
          <p:nvPr/>
        </p:nvSpPr>
        <p:spPr>
          <a:xfrm>
            <a:off x="4969375" y="4212150"/>
            <a:ext cx="41925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t>F(0,0,1)=(1*1*1)+(1*0*0)+(1*0*1)+(0*1*1)</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s-ES" sz="1600"/>
              <a:t>             =(1)+(0)+(0)+(0)=1</a:t>
            </a:r>
            <a:endParaRPr b="1"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43"/>
          <p:cNvPicPr preferRelativeResize="0"/>
          <p:nvPr/>
        </p:nvPicPr>
        <p:blipFill>
          <a:blip r:embed="rId3">
            <a:alphaModFix/>
          </a:blip>
          <a:stretch>
            <a:fillRect/>
          </a:stretch>
        </p:blipFill>
        <p:spPr>
          <a:xfrm>
            <a:off x="2320525" y="904775"/>
            <a:ext cx="9140103" cy="459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672" name="Shape 672"/>
        <p:cNvGrpSpPr/>
        <p:nvPr/>
      </p:nvGrpSpPr>
      <p:grpSpPr>
        <a:xfrm>
          <a:off x="0" y="0"/>
          <a:ext cx="0" cy="0"/>
          <a:chOff x="0" y="0"/>
          <a:chExt cx="0" cy="0"/>
        </a:xfrm>
      </p:grpSpPr>
      <p:sp>
        <p:nvSpPr>
          <p:cNvPr id="673" name="Google Shape;673;p44"/>
          <p:cNvSpPr txBox="1"/>
          <p:nvPr/>
        </p:nvSpPr>
        <p:spPr>
          <a:xfrm>
            <a:off x="318200" y="221150"/>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solidFill>
                  <a:srgbClr val="FFFFFF"/>
                </a:solidFill>
              </a:rPr>
              <a:t>Maxiterminos</a:t>
            </a:r>
            <a:endParaRPr b="1" sz="3000">
              <a:solidFill>
                <a:srgbClr val="FFFFFF"/>
              </a:solidFill>
            </a:endParaRPr>
          </a:p>
        </p:txBody>
      </p:sp>
      <p:pic>
        <p:nvPicPr>
          <p:cNvPr id="674" name="Google Shape;674;p44"/>
          <p:cNvPicPr preferRelativeResize="0"/>
          <p:nvPr/>
        </p:nvPicPr>
        <p:blipFill rotWithShape="1">
          <a:blip r:embed="rId3">
            <a:alphaModFix/>
          </a:blip>
          <a:srcRect b="10297" l="5091" r="7876" t="7451"/>
          <a:stretch/>
        </p:blipFill>
        <p:spPr>
          <a:xfrm>
            <a:off x="148925" y="2009425"/>
            <a:ext cx="4171950" cy="2101775"/>
          </a:xfrm>
          <a:prstGeom prst="rect">
            <a:avLst/>
          </a:prstGeom>
          <a:noFill/>
          <a:ln>
            <a:noFill/>
          </a:ln>
        </p:spPr>
      </p:pic>
      <p:sp>
        <p:nvSpPr>
          <p:cNvPr id="675" name="Google Shape;675;p44"/>
          <p:cNvSpPr txBox="1"/>
          <p:nvPr/>
        </p:nvSpPr>
        <p:spPr>
          <a:xfrm>
            <a:off x="2990850" y="102200"/>
            <a:ext cx="6210300" cy="1137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Para sacar un maxitérmino tomamos los renglones o combinaciones que nos den como resultado 0.</a:t>
            </a:r>
            <a:endParaRPr sz="1800"/>
          </a:p>
          <a:p>
            <a:pPr indent="0" lvl="0" marL="0" rtl="0" algn="l">
              <a:spcBef>
                <a:spcPts val="0"/>
              </a:spcBef>
              <a:spcAft>
                <a:spcPts val="0"/>
              </a:spcAft>
              <a:buNone/>
            </a:pPr>
            <a:r>
              <a:t/>
            </a:r>
            <a:endParaRPr sz="1800"/>
          </a:p>
        </p:txBody>
      </p:sp>
      <p:sp>
        <p:nvSpPr>
          <p:cNvPr id="676" name="Google Shape;676;p44"/>
          <p:cNvSpPr txBox="1"/>
          <p:nvPr/>
        </p:nvSpPr>
        <p:spPr>
          <a:xfrm>
            <a:off x="4938200" y="1251775"/>
            <a:ext cx="4242000" cy="900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Repetimos el mismo proceso que para los minitérminos.</a:t>
            </a:r>
            <a:endParaRPr sz="1800"/>
          </a:p>
          <a:p>
            <a:pPr indent="0" lvl="0" marL="0" rtl="0" algn="l">
              <a:spcBef>
                <a:spcPts val="0"/>
              </a:spcBef>
              <a:spcAft>
                <a:spcPts val="0"/>
              </a:spcAft>
              <a:buNone/>
            </a:pPr>
            <a:r>
              <a:t/>
            </a:r>
            <a:endParaRPr sz="1800"/>
          </a:p>
        </p:txBody>
      </p:sp>
      <p:grpSp>
        <p:nvGrpSpPr>
          <p:cNvPr id="677" name="Google Shape;677;p44"/>
          <p:cNvGrpSpPr/>
          <p:nvPr/>
        </p:nvGrpSpPr>
        <p:grpSpPr>
          <a:xfrm>
            <a:off x="4505950" y="1782575"/>
            <a:ext cx="1553557" cy="2328625"/>
            <a:chOff x="4990350" y="2456400"/>
            <a:chExt cx="1553557" cy="2328625"/>
          </a:xfrm>
        </p:grpSpPr>
        <p:grpSp>
          <p:nvGrpSpPr>
            <p:cNvPr id="678" name="Google Shape;678;p44"/>
            <p:cNvGrpSpPr/>
            <p:nvPr/>
          </p:nvGrpSpPr>
          <p:grpSpPr>
            <a:xfrm>
              <a:off x="5610010" y="2456400"/>
              <a:ext cx="933897" cy="779225"/>
              <a:chOff x="5793400" y="2340925"/>
              <a:chExt cx="1614900" cy="779225"/>
            </a:xfrm>
          </p:grpSpPr>
          <p:sp>
            <p:nvSpPr>
              <p:cNvPr id="679" name="Google Shape;679;p44"/>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80" name="Google Shape;680;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 _</a:t>
                </a:r>
                <a:endParaRPr b="1" sz="2200"/>
              </a:p>
            </p:txBody>
          </p:sp>
        </p:grpSp>
        <p:grpSp>
          <p:nvGrpSpPr>
            <p:cNvPr id="681" name="Google Shape;681;p44"/>
            <p:cNvGrpSpPr/>
            <p:nvPr/>
          </p:nvGrpSpPr>
          <p:grpSpPr>
            <a:xfrm>
              <a:off x="5610010" y="2998225"/>
              <a:ext cx="933897" cy="748325"/>
              <a:chOff x="5793400" y="2340925"/>
              <a:chExt cx="1614900" cy="748325"/>
            </a:xfrm>
          </p:grpSpPr>
          <p:sp>
            <p:nvSpPr>
              <p:cNvPr id="682" name="Google Shape;682;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83" name="Google Shape;683;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r>
                  <a:rPr b="1" lang="es-ES" sz="2200"/>
                  <a:t> _ _</a:t>
                </a:r>
                <a:endParaRPr b="1" sz="2200"/>
              </a:p>
            </p:txBody>
          </p:sp>
        </p:grpSp>
        <p:grpSp>
          <p:nvGrpSpPr>
            <p:cNvPr id="684" name="Google Shape;684;p44"/>
            <p:cNvGrpSpPr/>
            <p:nvPr/>
          </p:nvGrpSpPr>
          <p:grpSpPr>
            <a:xfrm>
              <a:off x="5610010" y="3534538"/>
              <a:ext cx="933897" cy="748325"/>
              <a:chOff x="5793400" y="2340925"/>
              <a:chExt cx="1614900" cy="748325"/>
            </a:xfrm>
          </p:grpSpPr>
          <p:sp>
            <p:nvSpPr>
              <p:cNvPr id="685" name="Google Shape;685;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86" name="Google Shape;686;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r>
                  <a:rPr b="1" lang="es-ES" sz="2200"/>
                  <a:t>   </a:t>
                </a:r>
                <a:endParaRPr b="1" sz="2200"/>
              </a:p>
            </p:txBody>
          </p:sp>
        </p:grpSp>
        <p:grpSp>
          <p:nvGrpSpPr>
            <p:cNvPr id="687" name="Google Shape;687;p44"/>
            <p:cNvGrpSpPr/>
            <p:nvPr/>
          </p:nvGrpSpPr>
          <p:grpSpPr>
            <a:xfrm>
              <a:off x="5610010" y="4036700"/>
              <a:ext cx="933897" cy="748325"/>
              <a:chOff x="5793400" y="2340925"/>
              <a:chExt cx="1614900" cy="748325"/>
            </a:xfrm>
          </p:grpSpPr>
          <p:sp>
            <p:nvSpPr>
              <p:cNvPr id="688" name="Google Shape;688;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89" name="Google Shape;689;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endParaRPr b="1" sz="2200"/>
              </a:p>
            </p:txBody>
          </p:sp>
        </p:grpSp>
        <p:sp>
          <p:nvSpPr>
            <p:cNvPr id="690" name="Google Shape;690;p44"/>
            <p:cNvSpPr/>
            <p:nvPr/>
          </p:nvSpPr>
          <p:spPr>
            <a:xfrm>
              <a:off x="4990350" y="2944075"/>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4"/>
            <p:cNvSpPr/>
            <p:nvPr/>
          </p:nvSpPr>
          <p:spPr>
            <a:xfrm>
              <a:off x="4990350" y="3463300"/>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p:nvPr/>
          </p:nvSpPr>
          <p:spPr>
            <a:xfrm>
              <a:off x="4990350" y="3982525"/>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4990350" y="4536550"/>
              <a:ext cx="532200" cy="131400"/>
            </a:xfrm>
            <a:prstGeom prst="rightArrow">
              <a:avLst>
                <a:gd fmla="val 50000" name="adj1"/>
                <a:gd fmla="val 50000" name="adj2"/>
              </a:avLst>
            </a:prstGeom>
            <a:solidFill>
              <a:srgbClr val="F4CCCC"/>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4"/>
          <p:cNvGrpSpPr/>
          <p:nvPr/>
        </p:nvGrpSpPr>
        <p:grpSpPr>
          <a:xfrm>
            <a:off x="6434547" y="2185638"/>
            <a:ext cx="5657944" cy="780263"/>
            <a:chOff x="4780793" y="5383538"/>
            <a:chExt cx="6190989" cy="780263"/>
          </a:xfrm>
        </p:grpSpPr>
        <p:grpSp>
          <p:nvGrpSpPr>
            <p:cNvPr id="695" name="Google Shape;695;p44"/>
            <p:cNvGrpSpPr/>
            <p:nvPr/>
          </p:nvGrpSpPr>
          <p:grpSpPr>
            <a:xfrm>
              <a:off x="6578660" y="5383550"/>
              <a:ext cx="933897" cy="779225"/>
              <a:chOff x="5793400" y="2340925"/>
              <a:chExt cx="1614900" cy="779225"/>
            </a:xfrm>
          </p:grpSpPr>
          <p:sp>
            <p:nvSpPr>
              <p:cNvPr id="696" name="Google Shape;696;p44"/>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697" name="Google Shape;697;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r>
                  <a:rPr b="1" lang="es-ES" sz="2200"/>
                  <a:t>_ _</a:t>
                </a:r>
                <a:endParaRPr b="1" sz="2200"/>
              </a:p>
            </p:txBody>
          </p:sp>
        </p:grpSp>
        <p:grpSp>
          <p:nvGrpSpPr>
            <p:cNvPr id="698" name="Google Shape;698;p44"/>
            <p:cNvGrpSpPr/>
            <p:nvPr/>
          </p:nvGrpSpPr>
          <p:grpSpPr>
            <a:xfrm>
              <a:off x="7731735" y="5383550"/>
              <a:ext cx="933897" cy="748325"/>
              <a:chOff x="5793400" y="2340925"/>
              <a:chExt cx="1614900" cy="748325"/>
            </a:xfrm>
          </p:grpSpPr>
          <p:sp>
            <p:nvSpPr>
              <p:cNvPr id="699" name="Google Shape;699;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00" name="Google Shape;700;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r>
                  <a:rPr b="1" lang="es-ES" sz="2200"/>
                  <a:t>_ _</a:t>
                </a:r>
                <a:endParaRPr b="1" sz="2200"/>
              </a:p>
            </p:txBody>
          </p:sp>
        </p:grpSp>
        <p:grpSp>
          <p:nvGrpSpPr>
            <p:cNvPr id="701" name="Google Shape;701;p44"/>
            <p:cNvGrpSpPr/>
            <p:nvPr/>
          </p:nvGrpSpPr>
          <p:grpSpPr>
            <a:xfrm>
              <a:off x="8884810" y="5383538"/>
              <a:ext cx="933897" cy="748325"/>
              <a:chOff x="5793400" y="2340925"/>
              <a:chExt cx="1614900" cy="748325"/>
            </a:xfrm>
          </p:grpSpPr>
          <p:sp>
            <p:nvSpPr>
              <p:cNvPr id="702" name="Google Shape;702;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03" name="Google Shape;703;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r>
                  <a:rPr b="1" lang="es-ES" sz="2200"/>
                  <a:t>_   </a:t>
                </a:r>
                <a:endParaRPr b="1" sz="2200"/>
              </a:p>
            </p:txBody>
          </p:sp>
        </p:grpSp>
        <p:sp>
          <p:nvSpPr>
            <p:cNvPr id="704" name="Google Shape;704;p44"/>
            <p:cNvSpPr txBox="1"/>
            <p:nvPr/>
          </p:nvSpPr>
          <p:spPr>
            <a:xfrm>
              <a:off x="10037885" y="5636900"/>
              <a:ext cx="933897"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05" name="Google Shape;705;p44"/>
            <p:cNvSpPr/>
            <p:nvPr/>
          </p:nvSpPr>
          <p:spPr>
            <a:xfrm>
              <a:off x="9740250" y="573050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8569263" y="573050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7398288" y="573050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txBox="1"/>
            <p:nvPr/>
          </p:nvSpPr>
          <p:spPr>
            <a:xfrm>
              <a:off x="4780793" y="5702700"/>
              <a:ext cx="1542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709" name="Google Shape;709;p44"/>
            <p:cNvSpPr/>
            <p:nvPr/>
          </p:nvSpPr>
          <p:spPr>
            <a:xfrm>
              <a:off x="6245213" y="575690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0" name="Google Shape;710;p44"/>
          <p:cNvPicPr preferRelativeResize="0"/>
          <p:nvPr/>
        </p:nvPicPr>
        <p:blipFill>
          <a:blip r:embed="rId4">
            <a:alphaModFix/>
          </a:blip>
          <a:stretch>
            <a:fillRect/>
          </a:stretch>
        </p:blipFill>
        <p:spPr>
          <a:xfrm>
            <a:off x="9180194" y="114300"/>
            <a:ext cx="2912306" cy="2052650"/>
          </a:xfrm>
          <a:prstGeom prst="rect">
            <a:avLst/>
          </a:prstGeom>
          <a:noFill/>
          <a:ln>
            <a:noFill/>
          </a:ln>
        </p:spPr>
      </p:pic>
      <p:sp>
        <p:nvSpPr>
          <p:cNvPr id="711" name="Google Shape;711;p44"/>
          <p:cNvSpPr txBox="1"/>
          <p:nvPr/>
        </p:nvSpPr>
        <p:spPr>
          <a:xfrm>
            <a:off x="6434550" y="3118675"/>
            <a:ext cx="4242000" cy="462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Y sacamos la función </a:t>
            </a:r>
            <a:r>
              <a:rPr lang="es-ES" sz="1800"/>
              <a:t>complementaria</a:t>
            </a:r>
            <a:r>
              <a:rPr lang="es-ES" sz="1800"/>
              <a:t> </a:t>
            </a:r>
            <a:endParaRPr sz="1800"/>
          </a:p>
          <a:p>
            <a:pPr indent="0" lvl="0" marL="0" rtl="0" algn="l">
              <a:spcBef>
                <a:spcPts val="0"/>
              </a:spcBef>
              <a:spcAft>
                <a:spcPts val="0"/>
              </a:spcAft>
              <a:buNone/>
            </a:pPr>
            <a:r>
              <a:t/>
            </a:r>
            <a:endParaRPr sz="1800"/>
          </a:p>
        </p:txBody>
      </p:sp>
      <p:grpSp>
        <p:nvGrpSpPr>
          <p:cNvPr id="712" name="Google Shape;712;p44"/>
          <p:cNvGrpSpPr/>
          <p:nvPr/>
        </p:nvGrpSpPr>
        <p:grpSpPr>
          <a:xfrm>
            <a:off x="3085964" y="4030995"/>
            <a:ext cx="8994819" cy="780256"/>
            <a:chOff x="5389795" y="5383538"/>
            <a:chExt cx="5581990" cy="780256"/>
          </a:xfrm>
        </p:grpSpPr>
        <p:grpSp>
          <p:nvGrpSpPr>
            <p:cNvPr id="713" name="Google Shape;713;p44"/>
            <p:cNvGrpSpPr/>
            <p:nvPr/>
          </p:nvGrpSpPr>
          <p:grpSpPr>
            <a:xfrm>
              <a:off x="6578660" y="5383550"/>
              <a:ext cx="933897" cy="779225"/>
              <a:chOff x="5793400" y="2340925"/>
              <a:chExt cx="1614900" cy="779225"/>
            </a:xfrm>
          </p:grpSpPr>
          <p:sp>
            <p:nvSpPr>
              <p:cNvPr id="714" name="Google Shape;714;p44"/>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t>
                </a:r>
                <a:r>
                  <a:rPr b="1" lang="es-ES" sz="2400"/>
                  <a:t>A+B+C)</a:t>
                </a:r>
                <a:endParaRPr b="1" sz="2400"/>
              </a:p>
            </p:txBody>
          </p:sp>
          <p:sp>
            <p:nvSpPr>
              <p:cNvPr id="715" name="Google Shape;715;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p>
            </p:txBody>
          </p:sp>
        </p:grpSp>
        <p:grpSp>
          <p:nvGrpSpPr>
            <p:cNvPr id="716" name="Google Shape;716;p44"/>
            <p:cNvGrpSpPr/>
            <p:nvPr/>
          </p:nvGrpSpPr>
          <p:grpSpPr>
            <a:xfrm>
              <a:off x="7731735" y="5383550"/>
              <a:ext cx="933897" cy="748325"/>
              <a:chOff x="5793400" y="2340925"/>
              <a:chExt cx="1614900" cy="748325"/>
            </a:xfrm>
          </p:grpSpPr>
          <p:sp>
            <p:nvSpPr>
              <p:cNvPr id="717" name="Google Shape;717;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t>
                </a:r>
                <a:r>
                  <a:rPr b="1" lang="es-ES" sz="2400"/>
                  <a:t>A+B+C)</a:t>
                </a:r>
                <a:endParaRPr b="1" sz="2400"/>
              </a:p>
            </p:txBody>
          </p:sp>
          <p:sp>
            <p:nvSpPr>
              <p:cNvPr id="718" name="Google Shape;718;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grpSp>
          <p:nvGrpSpPr>
            <p:cNvPr id="719" name="Google Shape;719;p44"/>
            <p:cNvGrpSpPr/>
            <p:nvPr/>
          </p:nvGrpSpPr>
          <p:grpSpPr>
            <a:xfrm>
              <a:off x="8884810" y="5383538"/>
              <a:ext cx="933897" cy="748325"/>
              <a:chOff x="5793400" y="2340925"/>
              <a:chExt cx="1614900" cy="748325"/>
            </a:xfrm>
          </p:grpSpPr>
          <p:sp>
            <p:nvSpPr>
              <p:cNvPr id="720" name="Google Shape;720;p44"/>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t>
                </a:r>
                <a:r>
                  <a:rPr b="1" lang="es-ES" sz="2400"/>
                  <a:t>A+B+C)</a:t>
                </a:r>
                <a:endParaRPr b="1" sz="2400"/>
              </a:p>
            </p:txBody>
          </p:sp>
          <p:sp>
            <p:nvSpPr>
              <p:cNvPr id="721" name="Google Shape;721;p44"/>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a:t>
                </a:r>
                <a:endParaRPr b="1" sz="2200"/>
              </a:p>
            </p:txBody>
          </p:sp>
        </p:grpSp>
        <p:sp>
          <p:nvSpPr>
            <p:cNvPr id="722" name="Google Shape;722;p44"/>
            <p:cNvSpPr txBox="1"/>
            <p:nvPr/>
          </p:nvSpPr>
          <p:spPr>
            <a:xfrm>
              <a:off x="10037885" y="5636900"/>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t>
              </a:r>
              <a:r>
                <a:rPr b="1" lang="es-ES" sz="2400"/>
                <a:t>A+B+C)</a:t>
              </a:r>
              <a:endParaRPr b="1" sz="2400"/>
            </a:p>
          </p:txBody>
        </p:sp>
        <p:sp>
          <p:nvSpPr>
            <p:cNvPr id="723" name="Google Shape;723;p44"/>
            <p:cNvSpPr txBox="1"/>
            <p:nvPr/>
          </p:nvSpPr>
          <p:spPr>
            <a:xfrm>
              <a:off x="5389795" y="5702693"/>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724" name="Google Shape;724;p44"/>
            <p:cNvSpPr/>
            <p:nvPr/>
          </p:nvSpPr>
          <p:spPr>
            <a:xfrm>
              <a:off x="6245213" y="575690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4"/>
          <p:cNvSpPr txBox="1"/>
          <p:nvPr/>
        </p:nvSpPr>
        <p:spPr>
          <a:xfrm>
            <a:off x="10575982" y="3997645"/>
            <a:ext cx="1504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_</a:t>
            </a:r>
            <a:endParaRPr b="1"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729" name="Shape 729"/>
        <p:cNvGrpSpPr/>
        <p:nvPr/>
      </p:nvGrpSpPr>
      <p:grpSpPr>
        <a:xfrm>
          <a:off x="0" y="0"/>
          <a:ext cx="0" cy="0"/>
          <a:chOff x="0" y="0"/>
          <a:chExt cx="0" cy="0"/>
        </a:xfrm>
      </p:grpSpPr>
      <p:pic>
        <p:nvPicPr>
          <p:cNvPr id="730" name="Google Shape;730;p45"/>
          <p:cNvPicPr preferRelativeResize="0"/>
          <p:nvPr/>
        </p:nvPicPr>
        <p:blipFill>
          <a:blip r:embed="rId3">
            <a:alphaModFix/>
          </a:blip>
          <a:stretch>
            <a:fillRect/>
          </a:stretch>
        </p:blipFill>
        <p:spPr>
          <a:xfrm>
            <a:off x="266100" y="2921225"/>
            <a:ext cx="3695775" cy="1927600"/>
          </a:xfrm>
          <a:prstGeom prst="rect">
            <a:avLst/>
          </a:prstGeom>
          <a:noFill/>
          <a:ln>
            <a:noFill/>
          </a:ln>
        </p:spPr>
      </p:pic>
      <p:sp>
        <p:nvSpPr>
          <p:cNvPr id="731" name="Google Shape;731;p45"/>
          <p:cNvSpPr txBox="1"/>
          <p:nvPr/>
        </p:nvSpPr>
        <p:spPr>
          <a:xfrm>
            <a:off x="266100" y="223825"/>
            <a:ext cx="85878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Comprobamos </a:t>
            </a:r>
            <a:endParaRPr b="1" sz="3000"/>
          </a:p>
        </p:txBody>
      </p:sp>
      <p:grpSp>
        <p:nvGrpSpPr>
          <p:cNvPr id="732" name="Google Shape;732;p45"/>
          <p:cNvGrpSpPr/>
          <p:nvPr/>
        </p:nvGrpSpPr>
        <p:grpSpPr>
          <a:xfrm>
            <a:off x="266089" y="1750820"/>
            <a:ext cx="8994819" cy="780256"/>
            <a:chOff x="5389795" y="5383538"/>
            <a:chExt cx="5581990" cy="780256"/>
          </a:xfrm>
        </p:grpSpPr>
        <p:grpSp>
          <p:nvGrpSpPr>
            <p:cNvPr id="733" name="Google Shape;733;p45"/>
            <p:cNvGrpSpPr/>
            <p:nvPr/>
          </p:nvGrpSpPr>
          <p:grpSpPr>
            <a:xfrm>
              <a:off x="6578660" y="5383550"/>
              <a:ext cx="933897" cy="779225"/>
              <a:chOff x="5793400" y="2340925"/>
              <a:chExt cx="1614900" cy="779225"/>
            </a:xfrm>
          </p:grpSpPr>
          <p:sp>
            <p:nvSpPr>
              <p:cNvPr id="734" name="Google Shape;734;p45"/>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35" name="Google Shape;735;p45"/>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p>
            </p:txBody>
          </p:sp>
        </p:grpSp>
        <p:grpSp>
          <p:nvGrpSpPr>
            <p:cNvPr id="736" name="Google Shape;736;p45"/>
            <p:cNvGrpSpPr/>
            <p:nvPr/>
          </p:nvGrpSpPr>
          <p:grpSpPr>
            <a:xfrm>
              <a:off x="7731735" y="5383550"/>
              <a:ext cx="933897" cy="748325"/>
              <a:chOff x="5793400" y="2340925"/>
              <a:chExt cx="1614900" cy="748325"/>
            </a:xfrm>
          </p:grpSpPr>
          <p:sp>
            <p:nvSpPr>
              <p:cNvPr id="737" name="Google Shape;737;p45"/>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38" name="Google Shape;738;p45"/>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grpSp>
          <p:nvGrpSpPr>
            <p:cNvPr id="739" name="Google Shape;739;p45"/>
            <p:cNvGrpSpPr/>
            <p:nvPr/>
          </p:nvGrpSpPr>
          <p:grpSpPr>
            <a:xfrm>
              <a:off x="8884810" y="5383538"/>
              <a:ext cx="933897" cy="748325"/>
              <a:chOff x="5793400" y="2340925"/>
              <a:chExt cx="1614900" cy="748325"/>
            </a:xfrm>
          </p:grpSpPr>
          <p:sp>
            <p:nvSpPr>
              <p:cNvPr id="740" name="Google Shape;740;p45"/>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41" name="Google Shape;741;p45"/>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a:t>
                </a:r>
                <a:endParaRPr b="1" sz="2200"/>
              </a:p>
            </p:txBody>
          </p:sp>
        </p:grpSp>
        <p:sp>
          <p:nvSpPr>
            <p:cNvPr id="742" name="Google Shape;742;p45"/>
            <p:cNvSpPr txBox="1"/>
            <p:nvPr/>
          </p:nvSpPr>
          <p:spPr>
            <a:xfrm>
              <a:off x="10037885" y="5636900"/>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43" name="Google Shape;743;p45"/>
            <p:cNvSpPr txBox="1"/>
            <p:nvPr/>
          </p:nvSpPr>
          <p:spPr>
            <a:xfrm>
              <a:off x="5389795" y="5702693"/>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744" name="Google Shape;744;p45"/>
            <p:cNvSpPr/>
            <p:nvPr/>
          </p:nvSpPr>
          <p:spPr>
            <a:xfrm>
              <a:off x="6245213" y="575690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5" name="Google Shape;745;p45"/>
          <p:cNvPicPr preferRelativeResize="0"/>
          <p:nvPr/>
        </p:nvPicPr>
        <p:blipFill>
          <a:blip r:embed="rId4">
            <a:alphaModFix/>
          </a:blip>
          <a:stretch>
            <a:fillRect/>
          </a:stretch>
        </p:blipFill>
        <p:spPr>
          <a:xfrm>
            <a:off x="9161875" y="134790"/>
            <a:ext cx="1363700" cy="1795560"/>
          </a:xfrm>
          <a:prstGeom prst="rect">
            <a:avLst/>
          </a:prstGeom>
          <a:noFill/>
          <a:ln>
            <a:noFill/>
          </a:ln>
        </p:spPr>
      </p:pic>
      <p:pic>
        <p:nvPicPr>
          <p:cNvPr id="746" name="Google Shape;746;p45"/>
          <p:cNvPicPr preferRelativeResize="0"/>
          <p:nvPr/>
        </p:nvPicPr>
        <p:blipFill>
          <a:blip r:embed="rId5">
            <a:alphaModFix/>
          </a:blip>
          <a:stretch>
            <a:fillRect/>
          </a:stretch>
        </p:blipFill>
        <p:spPr>
          <a:xfrm>
            <a:off x="10682344" y="148250"/>
            <a:ext cx="1363706" cy="1768650"/>
          </a:xfrm>
          <a:prstGeom prst="rect">
            <a:avLst/>
          </a:prstGeom>
          <a:noFill/>
          <a:ln>
            <a:noFill/>
          </a:ln>
        </p:spPr>
      </p:pic>
      <p:sp>
        <p:nvSpPr>
          <p:cNvPr id="747" name="Google Shape;747;p45"/>
          <p:cNvSpPr txBox="1"/>
          <p:nvPr/>
        </p:nvSpPr>
        <p:spPr>
          <a:xfrm>
            <a:off x="4969375" y="3162325"/>
            <a:ext cx="41925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t>F(0,0,0)=(0+0+0)*(1+0+0)*(1+1+0)*(0+0+0)</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s-ES" sz="1600"/>
              <a:t>             =(0)*(0)*(0)*(0)=0</a:t>
            </a:r>
            <a:endParaRPr b="1" sz="1600"/>
          </a:p>
        </p:txBody>
      </p:sp>
      <p:sp>
        <p:nvSpPr>
          <p:cNvPr id="748" name="Google Shape;748;p45"/>
          <p:cNvSpPr txBox="1"/>
          <p:nvPr/>
        </p:nvSpPr>
        <p:spPr>
          <a:xfrm>
            <a:off x="4969375" y="4198750"/>
            <a:ext cx="41925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a:t>F(0,0,1)=(0+0+1)*(1+0+1)*(1+1+1)*(0+0+1)</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s-ES" sz="1600"/>
              <a:t>             =(0)*(0)*(1)*(0)=1</a:t>
            </a:r>
            <a:endParaRPr b="1"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46"/>
          <p:cNvPicPr preferRelativeResize="0"/>
          <p:nvPr/>
        </p:nvPicPr>
        <p:blipFill>
          <a:blip r:embed="rId3">
            <a:alphaModFix/>
          </a:blip>
          <a:stretch>
            <a:fillRect/>
          </a:stretch>
        </p:blipFill>
        <p:spPr>
          <a:xfrm>
            <a:off x="554300" y="1392775"/>
            <a:ext cx="2861325" cy="3711625"/>
          </a:xfrm>
          <a:prstGeom prst="rect">
            <a:avLst/>
          </a:prstGeom>
          <a:noFill/>
          <a:ln>
            <a:noFill/>
          </a:ln>
        </p:spPr>
      </p:pic>
      <p:sp>
        <p:nvSpPr>
          <p:cNvPr id="754" name="Google Shape;754;p46"/>
          <p:cNvSpPr txBox="1"/>
          <p:nvPr/>
        </p:nvSpPr>
        <p:spPr>
          <a:xfrm>
            <a:off x="266100" y="223825"/>
            <a:ext cx="115344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Obten por minitérminos las funciones que nos den las salidas que queremos y comprueba con al menos 2 combinaciones</a:t>
            </a:r>
            <a:endParaRPr b="1" sz="3000"/>
          </a:p>
        </p:txBody>
      </p:sp>
      <p:pic>
        <p:nvPicPr>
          <p:cNvPr id="755" name="Google Shape;755;p46"/>
          <p:cNvPicPr preferRelativeResize="0"/>
          <p:nvPr/>
        </p:nvPicPr>
        <p:blipFill>
          <a:blip r:embed="rId4">
            <a:alphaModFix/>
          </a:blip>
          <a:stretch>
            <a:fillRect/>
          </a:stretch>
        </p:blipFill>
        <p:spPr>
          <a:xfrm>
            <a:off x="4318200" y="1402575"/>
            <a:ext cx="2861325" cy="3692032"/>
          </a:xfrm>
          <a:prstGeom prst="rect">
            <a:avLst/>
          </a:prstGeom>
          <a:noFill/>
          <a:ln>
            <a:noFill/>
          </a:ln>
        </p:spPr>
      </p:pic>
      <p:pic>
        <p:nvPicPr>
          <p:cNvPr id="756" name="Google Shape;756;p46"/>
          <p:cNvPicPr preferRelativeResize="0"/>
          <p:nvPr/>
        </p:nvPicPr>
        <p:blipFill>
          <a:blip r:embed="rId5">
            <a:alphaModFix/>
          </a:blip>
          <a:stretch>
            <a:fillRect/>
          </a:stretch>
        </p:blipFill>
        <p:spPr>
          <a:xfrm>
            <a:off x="8773450" y="2350802"/>
            <a:ext cx="1363700" cy="1795560"/>
          </a:xfrm>
          <a:prstGeom prst="rect">
            <a:avLst/>
          </a:prstGeom>
          <a:noFill/>
          <a:ln>
            <a:noFill/>
          </a:ln>
        </p:spPr>
      </p:pic>
      <p:pic>
        <p:nvPicPr>
          <p:cNvPr id="757" name="Google Shape;757;p46"/>
          <p:cNvPicPr preferRelativeResize="0"/>
          <p:nvPr/>
        </p:nvPicPr>
        <p:blipFill>
          <a:blip r:embed="rId6">
            <a:alphaModFix/>
          </a:blip>
          <a:stretch>
            <a:fillRect/>
          </a:stretch>
        </p:blipFill>
        <p:spPr>
          <a:xfrm>
            <a:off x="10293919" y="2364263"/>
            <a:ext cx="1363706" cy="1768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pSp>
        <p:nvGrpSpPr>
          <p:cNvPr id="762" name="Google Shape;762;p47"/>
          <p:cNvGrpSpPr/>
          <p:nvPr/>
        </p:nvGrpSpPr>
        <p:grpSpPr>
          <a:xfrm>
            <a:off x="2486010" y="806900"/>
            <a:ext cx="933897" cy="779225"/>
            <a:chOff x="5793400" y="2340925"/>
            <a:chExt cx="1614900" cy="779225"/>
          </a:xfrm>
        </p:grpSpPr>
        <p:sp>
          <p:nvSpPr>
            <p:cNvPr id="763" name="Google Shape;763;p47"/>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64" name="Google Shape;764;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 _</a:t>
              </a:r>
              <a:endParaRPr b="1" sz="2200"/>
            </a:p>
          </p:txBody>
        </p:sp>
      </p:grpSp>
      <p:grpSp>
        <p:nvGrpSpPr>
          <p:cNvPr id="765" name="Google Shape;765;p47"/>
          <p:cNvGrpSpPr/>
          <p:nvPr/>
        </p:nvGrpSpPr>
        <p:grpSpPr>
          <a:xfrm>
            <a:off x="3639085" y="838825"/>
            <a:ext cx="933897" cy="748325"/>
            <a:chOff x="5793400" y="2340925"/>
            <a:chExt cx="1614900" cy="748325"/>
          </a:xfrm>
        </p:grpSpPr>
        <p:sp>
          <p:nvSpPr>
            <p:cNvPr id="766" name="Google Shape;766;p47"/>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67" name="Google Shape;767;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endParaRPr b="1" sz="2200"/>
            </a:p>
          </p:txBody>
        </p:sp>
      </p:grpSp>
      <p:grpSp>
        <p:nvGrpSpPr>
          <p:cNvPr id="768" name="Google Shape;768;p47"/>
          <p:cNvGrpSpPr/>
          <p:nvPr/>
        </p:nvGrpSpPr>
        <p:grpSpPr>
          <a:xfrm>
            <a:off x="4792160" y="838813"/>
            <a:ext cx="933897" cy="748325"/>
            <a:chOff x="5793400" y="2340925"/>
            <a:chExt cx="1614900" cy="748325"/>
          </a:xfrm>
        </p:grpSpPr>
        <p:sp>
          <p:nvSpPr>
            <p:cNvPr id="769" name="Google Shape;769;p47"/>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70" name="Google Shape;770;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r>
                <a:rPr b="1" lang="es-ES" sz="2200"/>
                <a:t>_ _   </a:t>
              </a:r>
              <a:endParaRPr b="1" sz="2200"/>
            </a:p>
          </p:txBody>
        </p:sp>
      </p:grpSp>
      <p:grpSp>
        <p:nvGrpSpPr>
          <p:cNvPr id="771" name="Google Shape;771;p47"/>
          <p:cNvGrpSpPr/>
          <p:nvPr/>
        </p:nvGrpSpPr>
        <p:grpSpPr>
          <a:xfrm>
            <a:off x="5945235" y="822350"/>
            <a:ext cx="933897" cy="748325"/>
            <a:chOff x="5793400" y="2340925"/>
            <a:chExt cx="1614900" cy="748325"/>
          </a:xfrm>
        </p:grpSpPr>
        <p:sp>
          <p:nvSpPr>
            <p:cNvPr id="772" name="Google Shape;772;p47"/>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73" name="Google Shape;773;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sp>
        <p:nvSpPr>
          <p:cNvPr id="774" name="Google Shape;774;p47"/>
          <p:cNvSpPr/>
          <p:nvPr/>
        </p:nvSpPr>
        <p:spPr>
          <a:xfrm>
            <a:off x="5647600" y="115385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4476613" y="115385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a:off x="3305638" y="1153850"/>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txBox="1"/>
          <p:nvPr/>
        </p:nvSpPr>
        <p:spPr>
          <a:xfrm>
            <a:off x="688143" y="1126050"/>
            <a:ext cx="1542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778" name="Google Shape;778;p47"/>
          <p:cNvSpPr/>
          <p:nvPr/>
        </p:nvSpPr>
        <p:spPr>
          <a:xfrm>
            <a:off x="2152563" y="118025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47"/>
          <p:cNvGrpSpPr/>
          <p:nvPr/>
        </p:nvGrpSpPr>
        <p:grpSpPr>
          <a:xfrm>
            <a:off x="2486010" y="3249775"/>
            <a:ext cx="933897" cy="779225"/>
            <a:chOff x="5793400" y="2340925"/>
            <a:chExt cx="1614900" cy="779225"/>
          </a:xfrm>
        </p:grpSpPr>
        <p:sp>
          <p:nvSpPr>
            <p:cNvPr id="780" name="Google Shape;780;p47"/>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81" name="Google Shape;781;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_</a:t>
              </a:r>
              <a:endParaRPr b="1" sz="2200"/>
            </a:p>
          </p:txBody>
        </p:sp>
      </p:grpSp>
      <p:grpSp>
        <p:nvGrpSpPr>
          <p:cNvPr id="782" name="Google Shape;782;p47"/>
          <p:cNvGrpSpPr/>
          <p:nvPr/>
        </p:nvGrpSpPr>
        <p:grpSpPr>
          <a:xfrm>
            <a:off x="3639085" y="3281700"/>
            <a:ext cx="933897" cy="748325"/>
            <a:chOff x="5793400" y="2340925"/>
            <a:chExt cx="1614900" cy="748325"/>
          </a:xfrm>
        </p:grpSpPr>
        <p:sp>
          <p:nvSpPr>
            <p:cNvPr id="783" name="Google Shape;783;p47"/>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84" name="Google Shape;784;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_ </a:t>
              </a:r>
              <a:endParaRPr b="1" sz="2200"/>
            </a:p>
          </p:txBody>
        </p:sp>
      </p:grpSp>
      <p:grpSp>
        <p:nvGrpSpPr>
          <p:cNvPr id="785" name="Google Shape;785;p47"/>
          <p:cNvGrpSpPr/>
          <p:nvPr/>
        </p:nvGrpSpPr>
        <p:grpSpPr>
          <a:xfrm>
            <a:off x="4792160" y="3281688"/>
            <a:ext cx="933897" cy="748325"/>
            <a:chOff x="5793400" y="2340925"/>
            <a:chExt cx="1614900" cy="748325"/>
          </a:xfrm>
        </p:grpSpPr>
        <p:sp>
          <p:nvSpPr>
            <p:cNvPr id="786" name="Google Shape;786;p47"/>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787" name="Google Shape;787;p47"/>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a:t>
              </a:r>
              <a:r>
                <a:rPr b="1" lang="es-ES" sz="2200"/>
                <a:t>_   </a:t>
              </a:r>
              <a:endParaRPr b="1" sz="2200"/>
            </a:p>
          </p:txBody>
        </p:sp>
      </p:grpSp>
      <p:sp>
        <p:nvSpPr>
          <p:cNvPr id="788" name="Google Shape;788;p47"/>
          <p:cNvSpPr/>
          <p:nvPr/>
        </p:nvSpPr>
        <p:spPr>
          <a:xfrm>
            <a:off x="4476613" y="359672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3305638" y="3596725"/>
            <a:ext cx="411900" cy="367500"/>
          </a:xfrm>
          <a:prstGeom prst="mathPlus">
            <a:avLst>
              <a:gd fmla="val 23520" name="adj1"/>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txBox="1"/>
          <p:nvPr/>
        </p:nvSpPr>
        <p:spPr>
          <a:xfrm>
            <a:off x="688143" y="3568925"/>
            <a:ext cx="1542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791" name="Google Shape;791;p47"/>
          <p:cNvSpPr/>
          <p:nvPr/>
        </p:nvSpPr>
        <p:spPr>
          <a:xfrm>
            <a:off x="2152563" y="3623125"/>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txBox="1"/>
          <p:nvPr/>
        </p:nvSpPr>
        <p:spPr>
          <a:xfrm>
            <a:off x="187550" y="1089050"/>
            <a:ext cx="4119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1</a:t>
            </a:r>
            <a:endParaRPr b="1" sz="2200"/>
          </a:p>
        </p:txBody>
      </p:sp>
      <p:sp>
        <p:nvSpPr>
          <p:cNvPr id="793" name="Google Shape;793;p47"/>
          <p:cNvSpPr txBox="1"/>
          <p:nvPr/>
        </p:nvSpPr>
        <p:spPr>
          <a:xfrm>
            <a:off x="187550" y="3558325"/>
            <a:ext cx="4119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2</a:t>
            </a:r>
            <a:endParaRPr b="1"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8"/>
          <p:cNvSpPr txBox="1"/>
          <p:nvPr/>
        </p:nvSpPr>
        <p:spPr>
          <a:xfrm>
            <a:off x="266100" y="223825"/>
            <a:ext cx="115344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ES" sz="3000">
                <a:solidFill>
                  <a:schemeClr val="dk1"/>
                </a:solidFill>
              </a:rPr>
              <a:t>Obten por minitérminos las funciones que nos den las salidas que queremos y comprueba con al menos 2 combinaciones</a:t>
            </a:r>
            <a:endParaRPr b="1" sz="3000"/>
          </a:p>
        </p:txBody>
      </p:sp>
      <p:pic>
        <p:nvPicPr>
          <p:cNvPr id="799" name="Google Shape;799;p48"/>
          <p:cNvPicPr preferRelativeResize="0"/>
          <p:nvPr/>
        </p:nvPicPr>
        <p:blipFill>
          <a:blip r:embed="rId3">
            <a:alphaModFix/>
          </a:blip>
          <a:stretch>
            <a:fillRect/>
          </a:stretch>
        </p:blipFill>
        <p:spPr>
          <a:xfrm>
            <a:off x="755175" y="1597013"/>
            <a:ext cx="2687250" cy="3449675"/>
          </a:xfrm>
          <a:prstGeom prst="rect">
            <a:avLst/>
          </a:prstGeom>
          <a:noFill/>
          <a:ln>
            <a:noFill/>
          </a:ln>
        </p:spPr>
      </p:pic>
      <p:pic>
        <p:nvPicPr>
          <p:cNvPr id="800" name="Google Shape;800;p48"/>
          <p:cNvPicPr preferRelativeResize="0"/>
          <p:nvPr/>
        </p:nvPicPr>
        <p:blipFill>
          <a:blip r:embed="rId4">
            <a:alphaModFix/>
          </a:blip>
          <a:stretch>
            <a:fillRect/>
          </a:stretch>
        </p:blipFill>
        <p:spPr>
          <a:xfrm>
            <a:off x="4354600" y="1636263"/>
            <a:ext cx="2632942" cy="3371150"/>
          </a:xfrm>
          <a:prstGeom prst="rect">
            <a:avLst/>
          </a:prstGeom>
          <a:noFill/>
          <a:ln>
            <a:noFill/>
          </a:ln>
        </p:spPr>
      </p:pic>
      <p:pic>
        <p:nvPicPr>
          <p:cNvPr id="801" name="Google Shape;801;p48"/>
          <p:cNvPicPr preferRelativeResize="0"/>
          <p:nvPr/>
        </p:nvPicPr>
        <p:blipFill>
          <a:blip r:embed="rId5">
            <a:alphaModFix/>
          </a:blip>
          <a:stretch>
            <a:fillRect/>
          </a:stretch>
        </p:blipFill>
        <p:spPr>
          <a:xfrm>
            <a:off x="8773450" y="2350802"/>
            <a:ext cx="1363700" cy="1795560"/>
          </a:xfrm>
          <a:prstGeom prst="rect">
            <a:avLst/>
          </a:prstGeom>
          <a:noFill/>
          <a:ln>
            <a:noFill/>
          </a:ln>
        </p:spPr>
      </p:pic>
      <p:pic>
        <p:nvPicPr>
          <p:cNvPr id="802" name="Google Shape;802;p48"/>
          <p:cNvPicPr preferRelativeResize="0"/>
          <p:nvPr/>
        </p:nvPicPr>
        <p:blipFill>
          <a:blip r:embed="rId6">
            <a:alphaModFix/>
          </a:blip>
          <a:stretch>
            <a:fillRect/>
          </a:stretch>
        </p:blipFill>
        <p:spPr>
          <a:xfrm>
            <a:off x="10293919" y="2364263"/>
            <a:ext cx="1363706" cy="1768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grpSp>
        <p:nvGrpSpPr>
          <p:cNvPr id="807" name="Google Shape;807;p49"/>
          <p:cNvGrpSpPr/>
          <p:nvPr/>
        </p:nvGrpSpPr>
        <p:grpSpPr>
          <a:xfrm>
            <a:off x="855439" y="920370"/>
            <a:ext cx="8994819" cy="780256"/>
            <a:chOff x="5389795" y="5383538"/>
            <a:chExt cx="5581990" cy="780256"/>
          </a:xfrm>
        </p:grpSpPr>
        <p:grpSp>
          <p:nvGrpSpPr>
            <p:cNvPr id="808" name="Google Shape;808;p49"/>
            <p:cNvGrpSpPr/>
            <p:nvPr/>
          </p:nvGrpSpPr>
          <p:grpSpPr>
            <a:xfrm>
              <a:off x="6578660" y="5383550"/>
              <a:ext cx="933897" cy="779225"/>
              <a:chOff x="5793400" y="2340925"/>
              <a:chExt cx="1614900" cy="779225"/>
            </a:xfrm>
          </p:grpSpPr>
          <p:sp>
            <p:nvSpPr>
              <p:cNvPr id="809" name="Google Shape;809;p49"/>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10" name="Google Shape;810;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p>
            </p:txBody>
          </p:sp>
        </p:grpSp>
        <p:grpSp>
          <p:nvGrpSpPr>
            <p:cNvPr id="811" name="Google Shape;811;p49"/>
            <p:cNvGrpSpPr/>
            <p:nvPr/>
          </p:nvGrpSpPr>
          <p:grpSpPr>
            <a:xfrm>
              <a:off x="7731735" y="5383550"/>
              <a:ext cx="933897" cy="748325"/>
              <a:chOff x="5793400" y="2340925"/>
              <a:chExt cx="1614900" cy="748325"/>
            </a:xfrm>
          </p:grpSpPr>
          <p:sp>
            <p:nvSpPr>
              <p:cNvPr id="812" name="Google Shape;812;p49"/>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13" name="Google Shape;813;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grpSp>
          <p:nvGrpSpPr>
            <p:cNvPr id="814" name="Google Shape;814;p49"/>
            <p:cNvGrpSpPr/>
            <p:nvPr/>
          </p:nvGrpSpPr>
          <p:grpSpPr>
            <a:xfrm>
              <a:off x="8884810" y="5383538"/>
              <a:ext cx="933897" cy="748325"/>
              <a:chOff x="5793400" y="2340925"/>
              <a:chExt cx="1614900" cy="748325"/>
            </a:xfrm>
          </p:grpSpPr>
          <p:sp>
            <p:nvSpPr>
              <p:cNvPr id="815" name="Google Shape;815;p49"/>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16" name="Google Shape;816;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a:t>
                </a:r>
                <a:endParaRPr b="1" sz="2200"/>
              </a:p>
            </p:txBody>
          </p:sp>
        </p:grpSp>
        <p:sp>
          <p:nvSpPr>
            <p:cNvPr id="817" name="Google Shape;817;p49"/>
            <p:cNvSpPr txBox="1"/>
            <p:nvPr/>
          </p:nvSpPr>
          <p:spPr>
            <a:xfrm>
              <a:off x="10037885" y="5636900"/>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18" name="Google Shape;818;p49"/>
            <p:cNvSpPr txBox="1"/>
            <p:nvPr/>
          </p:nvSpPr>
          <p:spPr>
            <a:xfrm>
              <a:off x="5389795" y="5702693"/>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819" name="Google Shape;819;p49"/>
            <p:cNvSpPr/>
            <p:nvPr/>
          </p:nvSpPr>
          <p:spPr>
            <a:xfrm>
              <a:off x="6245213" y="575690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49"/>
          <p:cNvGrpSpPr/>
          <p:nvPr/>
        </p:nvGrpSpPr>
        <p:grpSpPr>
          <a:xfrm>
            <a:off x="855439" y="3038870"/>
            <a:ext cx="8994819" cy="780256"/>
            <a:chOff x="5389795" y="5383538"/>
            <a:chExt cx="5581990" cy="780256"/>
          </a:xfrm>
        </p:grpSpPr>
        <p:grpSp>
          <p:nvGrpSpPr>
            <p:cNvPr id="821" name="Google Shape;821;p49"/>
            <p:cNvGrpSpPr/>
            <p:nvPr/>
          </p:nvGrpSpPr>
          <p:grpSpPr>
            <a:xfrm>
              <a:off x="6578660" y="5383550"/>
              <a:ext cx="933897" cy="779225"/>
              <a:chOff x="5793400" y="2340925"/>
              <a:chExt cx="1614900" cy="779225"/>
            </a:xfrm>
          </p:grpSpPr>
          <p:sp>
            <p:nvSpPr>
              <p:cNvPr id="822" name="Google Shape;822;p49"/>
              <p:cNvSpPr txBox="1"/>
              <p:nvPr/>
            </p:nvSpPr>
            <p:spPr>
              <a:xfrm>
                <a:off x="5793400" y="26590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23" name="Google Shape;823;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grpSp>
          <p:nvGrpSpPr>
            <p:cNvPr id="824" name="Google Shape;824;p49"/>
            <p:cNvGrpSpPr/>
            <p:nvPr/>
          </p:nvGrpSpPr>
          <p:grpSpPr>
            <a:xfrm>
              <a:off x="7731735" y="5383550"/>
              <a:ext cx="933897" cy="748325"/>
              <a:chOff x="5793400" y="2340925"/>
              <a:chExt cx="1614900" cy="748325"/>
            </a:xfrm>
          </p:grpSpPr>
          <p:sp>
            <p:nvSpPr>
              <p:cNvPr id="825" name="Google Shape;825;p49"/>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26" name="Google Shape;826;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a:t>
                </a:r>
                <a:endParaRPr b="1" sz="2200"/>
              </a:p>
            </p:txBody>
          </p:sp>
        </p:grpSp>
        <p:grpSp>
          <p:nvGrpSpPr>
            <p:cNvPr id="827" name="Google Shape;827;p49"/>
            <p:cNvGrpSpPr/>
            <p:nvPr/>
          </p:nvGrpSpPr>
          <p:grpSpPr>
            <a:xfrm>
              <a:off x="8884810" y="5383538"/>
              <a:ext cx="933897" cy="748325"/>
              <a:chOff x="5793400" y="2340925"/>
              <a:chExt cx="1614900" cy="748325"/>
            </a:xfrm>
          </p:grpSpPr>
          <p:sp>
            <p:nvSpPr>
              <p:cNvPr id="828" name="Google Shape;828;p49"/>
              <p:cNvSpPr txBox="1"/>
              <p:nvPr/>
            </p:nvSpPr>
            <p:spPr>
              <a:xfrm>
                <a:off x="5793400" y="2628150"/>
                <a:ext cx="1614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29" name="Google Shape;829;p49"/>
              <p:cNvSpPr txBox="1"/>
              <p:nvPr/>
            </p:nvSpPr>
            <p:spPr>
              <a:xfrm>
                <a:off x="5793400" y="2340925"/>
                <a:ext cx="1614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a:t>
                </a:r>
                <a:endParaRPr b="1" sz="2200"/>
              </a:p>
            </p:txBody>
          </p:sp>
        </p:grpSp>
        <p:sp>
          <p:nvSpPr>
            <p:cNvPr id="830" name="Google Shape;830;p49"/>
            <p:cNvSpPr txBox="1"/>
            <p:nvPr/>
          </p:nvSpPr>
          <p:spPr>
            <a:xfrm>
              <a:off x="10037885" y="5636900"/>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(A+B+C)</a:t>
              </a:r>
              <a:endParaRPr b="1" sz="2400"/>
            </a:p>
          </p:txBody>
        </p:sp>
        <p:sp>
          <p:nvSpPr>
            <p:cNvPr id="831" name="Google Shape;831;p49"/>
            <p:cNvSpPr txBox="1"/>
            <p:nvPr/>
          </p:nvSpPr>
          <p:spPr>
            <a:xfrm>
              <a:off x="5389795" y="5702693"/>
              <a:ext cx="933900" cy="461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t>F(A,B,C)</a:t>
              </a:r>
              <a:endParaRPr b="1" sz="2400"/>
            </a:p>
          </p:txBody>
        </p:sp>
        <p:sp>
          <p:nvSpPr>
            <p:cNvPr id="832" name="Google Shape;832;p49"/>
            <p:cNvSpPr/>
            <p:nvPr/>
          </p:nvSpPr>
          <p:spPr>
            <a:xfrm>
              <a:off x="6245213" y="5756900"/>
              <a:ext cx="411900" cy="367500"/>
            </a:xfrm>
            <a:prstGeom prst="mathEqual">
              <a:avLst>
                <a:gd fmla="val 23520" name="adj1"/>
                <a:gd fmla="val 1176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49"/>
          <p:cNvSpPr txBox="1"/>
          <p:nvPr/>
        </p:nvSpPr>
        <p:spPr>
          <a:xfrm>
            <a:off x="8345457" y="2967895"/>
            <a:ext cx="1504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_  </a:t>
            </a:r>
            <a:endParaRPr b="1" sz="2200"/>
          </a:p>
        </p:txBody>
      </p:sp>
      <p:sp>
        <p:nvSpPr>
          <p:cNvPr id="834" name="Google Shape;834;p49"/>
          <p:cNvSpPr txBox="1"/>
          <p:nvPr/>
        </p:nvSpPr>
        <p:spPr>
          <a:xfrm>
            <a:off x="8345457" y="853395"/>
            <a:ext cx="15048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       _   _  </a:t>
            </a:r>
            <a:endParaRPr b="1" sz="2200"/>
          </a:p>
        </p:txBody>
      </p:sp>
      <p:sp>
        <p:nvSpPr>
          <p:cNvPr id="835" name="Google Shape;835;p49"/>
          <p:cNvSpPr txBox="1"/>
          <p:nvPr/>
        </p:nvSpPr>
        <p:spPr>
          <a:xfrm>
            <a:off x="241125" y="3322025"/>
            <a:ext cx="4119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2</a:t>
            </a:r>
            <a:endParaRPr b="1" sz="2200"/>
          </a:p>
        </p:txBody>
      </p:sp>
      <p:sp>
        <p:nvSpPr>
          <p:cNvPr id="836" name="Google Shape;836;p49"/>
          <p:cNvSpPr txBox="1"/>
          <p:nvPr/>
        </p:nvSpPr>
        <p:spPr>
          <a:xfrm>
            <a:off x="339950" y="1203525"/>
            <a:ext cx="4119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200"/>
              <a:t>1</a:t>
            </a:r>
            <a:endParaRPr b="1"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0"/>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Suma de Productos </a:t>
            </a:r>
            <a:endParaRPr b="1" sz="3200">
              <a:solidFill>
                <a:schemeClr val="dk1"/>
              </a:solidFill>
              <a:latin typeface="Montserrat"/>
              <a:ea typeface="Montserrat"/>
              <a:cs typeface="Montserrat"/>
              <a:sym typeface="Montserrat"/>
            </a:endParaRPr>
          </a:p>
        </p:txBody>
      </p:sp>
      <p:sp>
        <p:nvSpPr>
          <p:cNvPr id="842" name="Google Shape;842;p50"/>
          <p:cNvSpPr txBox="1"/>
          <p:nvPr/>
        </p:nvSpPr>
        <p:spPr>
          <a:xfrm>
            <a:off x="2491375" y="1754675"/>
            <a:ext cx="9255600" cy="401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Se define como la expresión Booleana con</a:t>
            </a:r>
            <a:r>
              <a:rPr lang="es-ES" sz="1800">
                <a:solidFill>
                  <a:schemeClr val="dk1"/>
                </a:solidFill>
                <a:latin typeface="Montserrat"/>
                <a:ea typeface="Montserrat"/>
                <a:cs typeface="Montserrat"/>
                <a:sym typeface="Montserrat"/>
              </a:rPr>
              <a:t> dos o más grupos literales, donde cada literal es recibida por una entrada AND y la salida de cada literal (AND) está  recibida con una entrada OR.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Representación</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	</a:t>
            </a:r>
            <a:r>
              <a:rPr lang="es-ES" sz="2500">
                <a:solidFill>
                  <a:schemeClr val="dk1"/>
                </a:solidFill>
                <a:latin typeface="Montserrat"/>
                <a:ea typeface="Montserrat"/>
                <a:cs typeface="Montserrat"/>
                <a:sym typeface="Montserrat"/>
              </a:rPr>
              <a:t>ƒ = ∑ (m1,m2,m3)  = ∑ m1 * m2 * m3</a:t>
            </a:r>
            <a:endParaRPr sz="25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Ejemplo:</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2500">
                <a:solidFill>
                  <a:schemeClr val="dk1"/>
                </a:solidFill>
                <a:latin typeface="Montserrat"/>
                <a:ea typeface="Montserrat"/>
                <a:cs typeface="Montserrat"/>
                <a:sym typeface="Montserrat"/>
              </a:rPr>
              <a:t>AB’C </a:t>
            </a:r>
            <a:r>
              <a:rPr b="1" lang="es-ES" sz="2500">
                <a:solidFill>
                  <a:srgbClr val="FF0000"/>
                </a:solidFill>
                <a:latin typeface="Montserrat"/>
                <a:ea typeface="Montserrat"/>
                <a:cs typeface="Montserrat"/>
                <a:sym typeface="Montserrat"/>
              </a:rPr>
              <a:t>+</a:t>
            </a:r>
            <a:r>
              <a:rPr lang="es-ES" sz="2500">
                <a:solidFill>
                  <a:schemeClr val="dk1"/>
                </a:solidFill>
                <a:latin typeface="Montserrat"/>
                <a:ea typeface="Montserrat"/>
                <a:cs typeface="Montserrat"/>
                <a:sym typeface="Montserrat"/>
              </a:rPr>
              <a:t> A’BC </a:t>
            </a:r>
            <a:r>
              <a:rPr b="1" lang="es-ES" sz="2500">
                <a:solidFill>
                  <a:srgbClr val="FF0000"/>
                </a:solidFill>
                <a:latin typeface="Montserrat"/>
                <a:ea typeface="Montserrat"/>
                <a:cs typeface="Montserrat"/>
                <a:sym typeface="Montserrat"/>
              </a:rPr>
              <a:t>+</a:t>
            </a:r>
            <a:r>
              <a:rPr lang="es-ES" sz="2500">
                <a:solidFill>
                  <a:schemeClr val="dk1"/>
                </a:solidFill>
                <a:latin typeface="Montserrat"/>
                <a:ea typeface="Montserrat"/>
                <a:cs typeface="Montserrat"/>
                <a:sym typeface="Montserrat"/>
              </a:rPr>
              <a:t> A’B’C’</a:t>
            </a:r>
            <a:endParaRPr sz="2500">
              <a:solidFill>
                <a:schemeClr val="dk1"/>
              </a:solidFill>
              <a:latin typeface="Montserrat"/>
              <a:ea typeface="Montserrat"/>
              <a:cs typeface="Montserrat"/>
              <a:sym typeface="Montserrat"/>
            </a:endParaRPr>
          </a:p>
        </p:txBody>
      </p:sp>
      <p:pic>
        <p:nvPicPr>
          <p:cNvPr id="843" name="Google Shape;843;p50"/>
          <p:cNvPicPr preferRelativeResize="0"/>
          <p:nvPr/>
        </p:nvPicPr>
        <p:blipFill>
          <a:blip r:embed="rId3">
            <a:alphaModFix/>
          </a:blip>
          <a:stretch>
            <a:fillRect/>
          </a:stretch>
        </p:blipFill>
        <p:spPr>
          <a:xfrm>
            <a:off x="9001875" y="4283600"/>
            <a:ext cx="2647047" cy="221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1"/>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Producto de sumas</a:t>
            </a:r>
            <a:r>
              <a:rPr b="1" lang="es-ES" sz="3200">
                <a:solidFill>
                  <a:schemeClr val="dk1"/>
                </a:solidFill>
                <a:latin typeface="Montserrat"/>
                <a:ea typeface="Montserrat"/>
                <a:cs typeface="Montserrat"/>
                <a:sym typeface="Montserrat"/>
              </a:rPr>
              <a:t> </a:t>
            </a:r>
            <a:endParaRPr b="1" sz="3200">
              <a:solidFill>
                <a:schemeClr val="dk1"/>
              </a:solidFill>
              <a:latin typeface="Montserrat"/>
              <a:ea typeface="Montserrat"/>
              <a:cs typeface="Montserrat"/>
              <a:sym typeface="Montserrat"/>
            </a:endParaRPr>
          </a:p>
        </p:txBody>
      </p:sp>
      <p:sp>
        <p:nvSpPr>
          <p:cNvPr id="849" name="Google Shape;849;p51"/>
          <p:cNvSpPr txBox="1"/>
          <p:nvPr/>
        </p:nvSpPr>
        <p:spPr>
          <a:xfrm>
            <a:off x="2491375" y="1754675"/>
            <a:ext cx="9255600" cy="401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Expresión Booleana que consiste en dos o más grupos literales, donde la entrada de cada literal es recibida por un OR y la salida de cada una de estas compuertas (OR) es recibida  con una entrada AND</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Para representar el producto de sumas de una tabla de verdad, se toman las combinaciones de ƒ = 0, después se obtiene la forma dual (ƒd)  y al final, se invierten los valores de la expresión, obteniendo ƒ’.</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Representación</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	</a:t>
            </a:r>
            <a:r>
              <a:rPr lang="es-ES" sz="2500">
                <a:solidFill>
                  <a:schemeClr val="dk1"/>
                </a:solidFill>
                <a:latin typeface="Montserrat"/>
                <a:ea typeface="Montserrat"/>
                <a:cs typeface="Montserrat"/>
                <a:sym typeface="Montserrat"/>
              </a:rPr>
              <a:t>ƒ = </a:t>
            </a:r>
            <a:r>
              <a:rPr lang="es-ES" sz="2500">
                <a:solidFill>
                  <a:srgbClr val="222222"/>
                </a:solidFill>
                <a:highlight>
                  <a:srgbClr val="FFFFFF"/>
                </a:highlight>
              </a:rPr>
              <a:t>Π </a:t>
            </a:r>
            <a:r>
              <a:rPr lang="es-ES" sz="2500">
                <a:solidFill>
                  <a:schemeClr val="dk1"/>
                </a:solidFill>
                <a:latin typeface="Montserrat"/>
                <a:ea typeface="Montserrat"/>
                <a:cs typeface="Montserrat"/>
                <a:sym typeface="Montserrat"/>
              </a:rPr>
              <a:t>(M1,M2,M3)  = ∑ M1 * M2 * M3</a:t>
            </a:r>
            <a:endParaRPr sz="25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Ejemplo:</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2500">
                <a:solidFill>
                  <a:srgbClr val="FF0000"/>
                </a:solidFill>
                <a:latin typeface="Montserrat"/>
                <a:ea typeface="Montserrat"/>
                <a:cs typeface="Montserrat"/>
                <a:sym typeface="Montserrat"/>
              </a:rPr>
              <a:t>(</a:t>
            </a:r>
            <a:r>
              <a:rPr lang="es-ES" sz="2500">
                <a:solidFill>
                  <a:schemeClr val="dk1"/>
                </a:solidFill>
                <a:latin typeface="Montserrat"/>
                <a:ea typeface="Montserrat"/>
                <a:cs typeface="Montserrat"/>
                <a:sym typeface="Montserrat"/>
              </a:rPr>
              <a:t>A+B’+C</a:t>
            </a:r>
            <a:r>
              <a:rPr lang="es-ES" sz="2500">
                <a:solidFill>
                  <a:srgbClr val="FF0000"/>
                </a:solidFill>
                <a:latin typeface="Montserrat"/>
                <a:ea typeface="Montserrat"/>
                <a:cs typeface="Montserrat"/>
                <a:sym typeface="Montserrat"/>
              </a:rPr>
              <a:t>)(</a:t>
            </a:r>
            <a:r>
              <a:rPr lang="es-ES" sz="2500">
                <a:solidFill>
                  <a:schemeClr val="dk1"/>
                </a:solidFill>
                <a:latin typeface="Montserrat"/>
                <a:ea typeface="Montserrat"/>
                <a:cs typeface="Montserrat"/>
                <a:sym typeface="Montserrat"/>
              </a:rPr>
              <a:t>A’+B+C</a:t>
            </a:r>
            <a:r>
              <a:rPr lang="es-ES" sz="2500">
                <a:solidFill>
                  <a:srgbClr val="FF0000"/>
                </a:solidFill>
                <a:latin typeface="Montserrat"/>
                <a:ea typeface="Montserrat"/>
                <a:cs typeface="Montserrat"/>
                <a:sym typeface="Montserrat"/>
              </a:rPr>
              <a:t>)(</a:t>
            </a:r>
            <a:r>
              <a:rPr lang="es-ES" sz="2500">
                <a:solidFill>
                  <a:schemeClr val="dk1"/>
                </a:solidFill>
                <a:latin typeface="Montserrat"/>
                <a:ea typeface="Montserrat"/>
                <a:cs typeface="Montserrat"/>
                <a:sym typeface="Montserrat"/>
              </a:rPr>
              <a:t>A’+B’+C’</a:t>
            </a:r>
            <a:r>
              <a:rPr lang="es-ES" sz="2500">
                <a:solidFill>
                  <a:srgbClr val="FF0000"/>
                </a:solidFill>
                <a:latin typeface="Montserrat"/>
                <a:ea typeface="Montserrat"/>
                <a:cs typeface="Montserrat"/>
                <a:sym typeface="Montserrat"/>
              </a:rPr>
              <a:t>)</a:t>
            </a:r>
            <a:endParaRPr sz="2500">
              <a:solidFill>
                <a:srgbClr val="FF0000"/>
              </a:solidFill>
              <a:latin typeface="Montserrat"/>
              <a:ea typeface="Montserrat"/>
              <a:cs typeface="Montserrat"/>
              <a:sym typeface="Montserrat"/>
            </a:endParaRPr>
          </a:p>
        </p:txBody>
      </p:sp>
      <p:pic>
        <p:nvPicPr>
          <p:cNvPr id="850" name="Google Shape;850;p51"/>
          <p:cNvPicPr preferRelativeResize="0"/>
          <p:nvPr/>
        </p:nvPicPr>
        <p:blipFill>
          <a:blip r:embed="rId3">
            <a:alphaModFix/>
          </a:blip>
          <a:stretch>
            <a:fillRect/>
          </a:stretch>
        </p:blipFill>
        <p:spPr>
          <a:xfrm>
            <a:off x="10122875" y="5137625"/>
            <a:ext cx="1428750" cy="1047750"/>
          </a:xfrm>
          <a:prstGeom prst="rect">
            <a:avLst/>
          </a:prstGeom>
          <a:noFill/>
          <a:ln>
            <a:noFill/>
          </a:ln>
        </p:spPr>
      </p:pic>
      <p:pic>
        <p:nvPicPr>
          <p:cNvPr id="851" name="Google Shape;851;p51"/>
          <p:cNvPicPr preferRelativeResize="0"/>
          <p:nvPr/>
        </p:nvPicPr>
        <p:blipFill>
          <a:blip r:embed="rId4">
            <a:alphaModFix/>
          </a:blip>
          <a:stretch>
            <a:fillRect/>
          </a:stretch>
        </p:blipFill>
        <p:spPr>
          <a:xfrm>
            <a:off x="9156175" y="4711538"/>
            <a:ext cx="2590800" cy="189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6"/>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¿PARA </a:t>
            </a:r>
            <a:r>
              <a:rPr b="1" lang="es-ES" sz="3200">
                <a:solidFill>
                  <a:schemeClr val="dk1"/>
                </a:solidFill>
                <a:latin typeface="Montserrat"/>
                <a:ea typeface="Montserrat"/>
                <a:cs typeface="Montserrat"/>
                <a:sym typeface="Montserrat"/>
              </a:rPr>
              <a:t>QUÉ</a:t>
            </a:r>
            <a:r>
              <a:rPr b="1" lang="es-ES" sz="3200">
                <a:solidFill>
                  <a:schemeClr val="dk1"/>
                </a:solidFill>
                <a:latin typeface="Montserrat"/>
                <a:ea typeface="Montserrat"/>
                <a:cs typeface="Montserrat"/>
                <a:sym typeface="Montserrat"/>
              </a:rPr>
              <a:t> SIRVE?</a:t>
            </a:r>
            <a:endParaRPr b="1" sz="3200">
              <a:solidFill>
                <a:schemeClr val="dk1"/>
              </a:solidFill>
              <a:latin typeface="Montserrat"/>
              <a:ea typeface="Montserrat"/>
              <a:cs typeface="Montserrat"/>
              <a:sym typeface="Montserrat"/>
            </a:endParaRPr>
          </a:p>
        </p:txBody>
      </p:sp>
      <p:sp>
        <p:nvSpPr>
          <p:cNvPr id="370" name="Google Shape;370;p16"/>
          <p:cNvSpPr txBox="1"/>
          <p:nvPr/>
        </p:nvSpPr>
        <p:spPr>
          <a:xfrm>
            <a:off x="2491375" y="1754675"/>
            <a:ext cx="9255600" cy="401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Se usa para simplificar y diseñar los circuitos lógicos (o a veces llamados circuitos de conmutación lógica) en la electrónica digital.</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b="1" lang="es-ES" sz="1800">
                <a:solidFill>
                  <a:schemeClr val="dk1"/>
                </a:solidFill>
                <a:latin typeface="Montserrat"/>
                <a:ea typeface="Montserrat"/>
                <a:cs typeface="Montserrat"/>
                <a:sym typeface="Montserrat"/>
              </a:rPr>
              <a:t>¿Qué quiere decir esto?</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Qué p</a:t>
            </a:r>
            <a:r>
              <a:rPr lang="es-ES" sz="1800">
                <a:solidFill>
                  <a:schemeClr val="dk1"/>
                </a:solidFill>
                <a:latin typeface="Montserrat"/>
                <a:ea typeface="Montserrat"/>
                <a:cs typeface="Montserrat"/>
                <a:sym typeface="Montserrat"/>
              </a:rPr>
              <a:t>ara cada función booleana es posible diseñar un circuito electrónico y viceversa, como las funciones booleanas sólo requieren de los operadores </a:t>
            </a:r>
            <a:r>
              <a:rPr lang="es-ES" sz="1800" u="sng">
                <a:solidFill>
                  <a:schemeClr val="dk1"/>
                </a:solidFill>
                <a:latin typeface="Montserrat"/>
                <a:ea typeface="Montserrat"/>
                <a:cs typeface="Montserrat"/>
                <a:sym typeface="Montserrat"/>
              </a:rPr>
              <a:t>AND</a:t>
            </a:r>
            <a:r>
              <a:rPr lang="es-ES" sz="1800">
                <a:solidFill>
                  <a:schemeClr val="dk1"/>
                </a:solidFill>
                <a:latin typeface="Montserrat"/>
                <a:ea typeface="Montserrat"/>
                <a:cs typeface="Montserrat"/>
                <a:sym typeface="Montserrat"/>
              </a:rPr>
              <a:t>, </a:t>
            </a:r>
            <a:r>
              <a:rPr lang="es-ES" sz="1800" u="sng">
                <a:solidFill>
                  <a:schemeClr val="dk1"/>
                </a:solidFill>
                <a:latin typeface="Montserrat"/>
                <a:ea typeface="Montserrat"/>
                <a:cs typeface="Montserrat"/>
                <a:sym typeface="Montserrat"/>
              </a:rPr>
              <a:t>OR</a:t>
            </a:r>
            <a:r>
              <a:rPr lang="es-ES" sz="1800">
                <a:solidFill>
                  <a:schemeClr val="dk1"/>
                </a:solidFill>
                <a:latin typeface="Montserrat"/>
                <a:ea typeface="Montserrat"/>
                <a:cs typeface="Montserrat"/>
                <a:sym typeface="Montserrat"/>
              </a:rPr>
              <a:t> y </a:t>
            </a:r>
            <a:r>
              <a:rPr lang="es-ES" sz="1800" u="sng">
                <a:solidFill>
                  <a:schemeClr val="dk1"/>
                </a:solidFill>
                <a:latin typeface="Montserrat"/>
                <a:ea typeface="Montserrat"/>
                <a:cs typeface="Montserrat"/>
                <a:sym typeface="Montserrat"/>
              </a:rPr>
              <a:t>NOT</a:t>
            </a:r>
            <a:r>
              <a:rPr lang="es-ES" sz="1800">
                <a:solidFill>
                  <a:schemeClr val="dk1"/>
                </a:solidFill>
                <a:latin typeface="Montserrat"/>
                <a:ea typeface="Montserrat"/>
                <a:cs typeface="Montserrat"/>
                <a:sym typeface="Montserrat"/>
              </a:rPr>
              <a:t> podemos construir nuestros circuitos utilizando exclusivamente éstos operadores.</a:t>
            </a:r>
            <a:endParaRPr sz="1800">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2"/>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EJEMPLO: </a:t>
            </a:r>
            <a:r>
              <a:rPr b="1" lang="es-ES" sz="3200">
                <a:solidFill>
                  <a:schemeClr val="dk1"/>
                </a:solidFill>
                <a:latin typeface="Montserrat"/>
                <a:ea typeface="Montserrat"/>
                <a:cs typeface="Montserrat"/>
                <a:sym typeface="Montserrat"/>
              </a:rPr>
              <a:t> </a:t>
            </a:r>
            <a:endParaRPr b="1" sz="3200">
              <a:solidFill>
                <a:schemeClr val="dk1"/>
              </a:solidFill>
              <a:latin typeface="Montserrat"/>
              <a:ea typeface="Montserrat"/>
              <a:cs typeface="Montserrat"/>
              <a:sym typeface="Montserrat"/>
            </a:endParaRPr>
          </a:p>
        </p:txBody>
      </p:sp>
      <p:sp>
        <p:nvSpPr>
          <p:cNvPr id="857" name="Google Shape;857;p52"/>
          <p:cNvSpPr txBox="1"/>
          <p:nvPr/>
        </p:nvSpPr>
        <p:spPr>
          <a:xfrm>
            <a:off x="5578725" y="1754675"/>
            <a:ext cx="6168300" cy="401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0" rtl="0" algn="just">
              <a:spcBef>
                <a:spcPts val="0"/>
              </a:spcBef>
              <a:spcAft>
                <a:spcPts val="0"/>
              </a:spcAft>
              <a:buNone/>
            </a:pPr>
            <a:r>
              <a:rPr b="1" lang="es-ES" sz="2500">
                <a:solidFill>
                  <a:srgbClr val="E06666"/>
                </a:solidFill>
                <a:latin typeface="Montserrat"/>
                <a:ea typeface="Montserrat"/>
                <a:cs typeface="Montserrat"/>
                <a:sym typeface="Montserrat"/>
              </a:rPr>
              <a:t>Suma de productos</a:t>
            </a:r>
            <a:endParaRPr b="1" sz="2500">
              <a:solidFill>
                <a:srgbClr val="E06666"/>
              </a:solidFill>
              <a:latin typeface="Montserrat"/>
              <a:ea typeface="Montserrat"/>
              <a:cs typeface="Montserrat"/>
              <a:sym typeface="Montserrat"/>
            </a:endParaRPr>
          </a:p>
          <a:p>
            <a:pPr indent="0" lvl="0" marL="0" rtl="0" algn="just">
              <a:spcBef>
                <a:spcPts val="0"/>
              </a:spcBef>
              <a:spcAft>
                <a:spcPts val="0"/>
              </a:spcAft>
              <a:buNone/>
            </a:pPr>
            <a:r>
              <a:rPr lang="es-ES">
                <a:latin typeface="Montserrat"/>
                <a:ea typeface="Montserrat"/>
                <a:cs typeface="Montserrat"/>
                <a:sym typeface="Montserrat"/>
              </a:rPr>
              <a:t>	</a:t>
            </a:r>
            <a:endParaRPr>
              <a:latin typeface="Montserrat"/>
              <a:ea typeface="Montserrat"/>
              <a:cs typeface="Montserrat"/>
              <a:sym typeface="Montserrat"/>
            </a:endParaRPr>
          </a:p>
          <a:p>
            <a:pPr indent="457200" lvl="0" marL="0" rtl="0" algn="just">
              <a:spcBef>
                <a:spcPts val="0"/>
              </a:spcBef>
              <a:spcAft>
                <a:spcPts val="0"/>
              </a:spcAft>
              <a:buNone/>
            </a:pPr>
            <a:r>
              <a:rPr lang="es-ES">
                <a:latin typeface="Montserrat"/>
                <a:ea typeface="Montserrat"/>
                <a:cs typeface="Montserrat"/>
                <a:sym typeface="Montserrat"/>
              </a:rPr>
              <a:t>ƒ = 1</a:t>
            </a:r>
            <a:endParaRPr>
              <a:latin typeface="Montserrat"/>
              <a:ea typeface="Montserrat"/>
              <a:cs typeface="Montserrat"/>
              <a:sym typeface="Montserrat"/>
            </a:endParaRPr>
          </a:p>
          <a:p>
            <a:pPr indent="0" lvl="0" marL="0" rtl="0" algn="just">
              <a:spcBef>
                <a:spcPts val="0"/>
              </a:spcBef>
              <a:spcAft>
                <a:spcPts val="0"/>
              </a:spcAft>
              <a:buNone/>
            </a:pPr>
            <a:r>
              <a:rPr lang="es-ES">
                <a:latin typeface="Montserrat"/>
                <a:ea typeface="Montserrat"/>
                <a:cs typeface="Montserrat"/>
                <a:sym typeface="Montserrat"/>
              </a:rPr>
              <a:t>	</a:t>
            </a:r>
            <a:r>
              <a:rPr lang="es-ES" sz="1600">
                <a:latin typeface="Montserrat"/>
                <a:ea typeface="Montserrat"/>
                <a:cs typeface="Montserrat"/>
                <a:sym typeface="Montserrat"/>
              </a:rPr>
              <a:t>ƒ = A’B’C + A’BC + AB’C + ABC</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a:p>
            <a:pPr indent="0" lvl="0" marL="0" rtl="0" algn="just">
              <a:spcBef>
                <a:spcPts val="0"/>
              </a:spcBef>
              <a:spcAft>
                <a:spcPts val="0"/>
              </a:spcAft>
              <a:buNone/>
            </a:pPr>
            <a:r>
              <a:rPr b="1" lang="es-ES" sz="2500">
                <a:solidFill>
                  <a:srgbClr val="6FA8DC"/>
                </a:solidFill>
                <a:latin typeface="Montserrat"/>
                <a:ea typeface="Montserrat"/>
                <a:cs typeface="Montserrat"/>
                <a:sym typeface="Montserrat"/>
              </a:rPr>
              <a:t>Producto de sumas </a:t>
            </a:r>
            <a:r>
              <a:rPr lang="es-ES"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ƒ = 0</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ƒ = A’B’C’ + A’BC’ + AB’C’ + ABC’</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ƒ’ = ABC + AB’C + A’BC + A’B’C </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ƒd = (A+B+C)(A+B’+C)(A’+B+C)(A’+B’+C)</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just">
              <a:spcBef>
                <a:spcPts val="0"/>
              </a:spcBef>
              <a:spcAft>
                <a:spcPts val="0"/>
              </a:spcAft>
              <a:buNone/>
            </a:pPr>
            <a:r>
              <a:rPr lang="es-ES" sz="1600">
                <a:latin typeface="Montserrat"/>
                <a:ea typeface="Montserrat"/>
                <a:cs typeface="Montserrat"/>
                <a:sym typeface="Montserrat"/>
              </a:rPr>
              <a:t>	= </a:t>
            </a:r>
            <a:r>
              <a:rPr lang="es-ES" sz="1600">
                <a:solidFill>
                  <a:schemeClr val="dk1"/>
                </a:solidFill>
                <a:latin typeface="Montserrat"/>
                <a:ea typeface="Montserrat"/>
                <a:cs typeface="Montserrat"/>
                <a:sym typeface="Montserrat"/>
              </a:rPr>
              <a:t>(A+B+C)(A+B’+C)(A’+B+C)(A’+B’+C)</a:t>
            </a:r>
            <a:endParaRPr sz="1600">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graphicFrame>
        <p:nvGraphicFramePr>
          <p:cNvPr id="858" name="Google Shape;858;p52"/>
          <p:cNvGraphicFramePr/>
          <p:nvPr/>
        </p:nvGraphicFramePr>
        <p:xfrm>
          <a:off x="1793625" y="1646175"/>
          <a:ext cx="3000000" cy="3000000"/>
        </p:xfrm>
        <a:graphic>
          <a:graphicData uri="http://schemas.openxmlformats.org/drawingml/2006/table">
            <a:tbl>
              <a:tblPr>
                <a:noFill/>
                <a:tableStyleId>{E2186A99-090D-436C-B6BA-716697562E49}</a:tableStyleId>
              </a:tblPr>
              <a:tblGrid>
                <a:gridCol w="591850"/>
                <a:gridCol w="591850"/>
                <a:gridCol w="591850"/>
                <a:gridCol w="591850"/>
              </a:tblGrid>
              <a:tr h="381000">
                <a:tc>
                  <a:txBody>
                    <a:bodyPr/>
                    <a:lstStyle/>
                    <a:p>
                      <a:pPr indent="0" lvl="0" marL="0" rtl="0" algn="ctr">
                        <a:spcBef>
                          <a:spcPts val="0"/>
                        </a:spcBef>
                        <a:spcAft>
                          <a:spcPts val="0"/>
                        </a:spcAft>
                        <a:buNone/>
                      </a:pPr>
                      <a:r>
                        <a:rPr lang="es-ES"/>
                        <a:t>A</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B</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C</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ƒ</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96200">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96200">
                <a:tc>
                  <a:txBody>
                    <a:bodyPr/>
                    <a:lstStyle/>
                    <a:p>
                      <a:pPr indent="0" lvl="0" marL="0" rtl="0" algn="l">
                        <a:spcBef>
                          <a:spcPts val="0"/>
                        </a:spcBef>
                        <a:spcAft>
                          <a:spcPts val="0"/>
                        </a:spcAft>
                        <a:buNone/>
                      </a:pPr>
                      <a:r>
                        <a:rPr lang="es-ES"/>
                        <a:t>0</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3"/>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Forma </a:t>
            </a:r>
            <a:r>
              <a:rPr b="1" lang="es-ES" sz="3200">
                <a:solidFill>
                  <a:schemeClr val="dk1"/>
                </a:solidFill>
                <a:latin typeface="Montserrat"/>
                <a:ea typeface="Montserrat"/>
                <a:cs typeface="Montserrat"/>
                <a:sym typeface="Montserrat"/>
              </a:rPr>
              <a:t>estándar de la suma de productos</a:t>
            </a:r>
            <a:r>
              <a:rPr b="1" lang="es-ES" sz="3200">
                <a:solidFill>
                  <a:schemeClr val="dk1"/>
                </a:solidFill>
                <a:latin typeface="Montserrat"/>
                <a:ea typeface="Montserrat"/>
                <a:cs typeface="Montserrat"/>
                <a:sym typeface="Montserrat"/>
              </a:rPr>
              <a:t> </a:t>
            </a:r>
            <a:r>
              <a:rPr b="1" lang="es-ES" sz="3200">
                <a:solidFill>
                  <a:schemeClr val="dk1"/>
                </a:solidFill>
                <a:latin typeface="Montserrat"/>
                <a:ea typeface="Montserrat"/>
                <a:cs typeface="Montserrat"/>
                <a:sym typeface="Montserrat"/>
              </a:rPr>
              <a:t> </a:t>
            </a:r>
            <a:endParaRPr b="1" sz="3200">
              <a:solidFill>
                <a:schemeClr val="dk1"/>
              </a:solidFill>
              <a:latin typeface="Montserrat"/>
              <a:ea typeface="Montserrat"/>
              <a:cs typeface="Montserrat"/>
              <a:sym typeface="Montserrat"/>
            </a:endParaRPr>
          </a:p>
        </p:txBody>
      </p:sp>
      <p:sp>
        <p:nvSpPr>
          <p:cNvPr id="864" name="Google Shape;864;p53"/>
          <p:cNvSpPr txBox="1"/>
          <p:nvPr/>
        </p:nvSpPr>
        <p:spPr>
          <a:xfrm>
            <a:off x="2491375" y="1754675"/>
            <a:ext cx="9255600" cy="477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La suma de productos estándar, es aquella en la que todas las variables del dominio, aparecen en la función.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Cuando en una suma de productos no se tengan todas las variables del dominio en cada término, se debe debe de aplicar un procedimiento para convertir la suma de productos en una suma de productos estándar, aplicando la regla </a:t>
            </a:r>
            <a:r>
              <a:rPr b="1" lang="es-ES" sz="1800">
                <a:solidFill>
                  <a:schemeClr val="dk1"/>
                </a:solidFill>
                <a:latin typeface="Montserrat"/>
                <a:ea typeface="Montserrat"/>
                <a:cs typeface="Montserrat"/>
                <a:sym typeface="Montserrat"/>
              </a:rPr>
              <a:t>A+A’ = 1</a:t>
            </a:r>
            <a:r>
              <a:rPr lang="es-ES"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1: Multiplicar el término no estándar por la suma de la variable que falta y su complemento.</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2: Al convertir el término a estándar, el número de términos se duplica por cada variable que falta.</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3: Sumar todos los términos resultantes.</a:t>
            </a:r>
            <a:endParaRPr sz="1800">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4"/>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Ejemplo: </a:t>
            </a:r>
            <a:r>
              <a:rPr b="1" lang="es-ES" sz="3200">
                <a:solidFill>
                  <a:schemeClr val="dk1"/>
                </a:solidFill>
                <a:latin typeface="Montserrat"/>
                <a:ea typeface="Montserrat"/>
                <a:cs typeface="Montserrat"/>
                <a:sym typeface="Montserrat"/>
              </a:rPr>
              <a:t> </a:t>
            </a:r>
            <a:endParaRPr b="1" sz="3200">
              <a:solidFill>
                <a:schemeClr val="dk1"/>
              </a:solidFill>
              <a:latin typeface="Montserrat"/>
              <a:ea typeface="Montserrat"/>
              <a:cs typeface="Montserrat"/>
              <a:sym typeface="Montserrat"/>
            </a:endParaRPr>
          </a:p>
        </p:txBody>
      </p:sp>
      <p:sp>
        <p:nvSpPr>
          <p:cNvPr id="870" name="Google Shape;870;p54"/>
          <p:cNvSpPr txBox="1"/>
          <p:nvPr/>
        </p:nvSpPr>
        <p:spPr>
          <a:xfrm>
            <a:off x="2491375" y="1754675"/>
            <a:ext cx="9255600" cy="477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457200" rtl="0" algn="just">
              <a:spcBef>
                <a:spcPts val="0"/>
              </a:spcBef>
              <a:spcAft>
                <a:spcPts val="0"/>
              </a:spcAft>
              <a:buNone/>
            </a:pPr>
            <a:r>
              <a:rPr b="1" lang="es-ES" sz="1800">
                <a:solidFill>
                  <a:schemeClr val="dk1"/>
                </a:solidFill>
                <a:latin typeface="Montserrat"/>
                <a:ea typeface="Montserrat"/>
                <a:cs typeface="Montserrat"/>
                <a:sym typeface="Montserrat"/>
              </a:rPr>
              <a:t>ƒ(A,B,C,D) = ACD’ + A’C + ABCD</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ACD’ (B + B’) = </a:t>
            </a:r>
            <a:r>
              <a:rPr lang="es-ES" sz="1800" u="sng">
                <a:solidFill>
                  <a:schemeClr val="dk1"/>
                </a:solidFill>
                <a:latin typeface="Montserrat"/>
                <a:ea typeface="Montserrat"/>
                <a:cs typeface="Montserrat"/>
                <a:sym typeface="Montserrat"/>
              </a:rPr>
              <a:t>ABCD’ + AB’CD’</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A’C (B+B’) = A’BC +A’B’C</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A’BC  (D + D’) = </a:t>
            </a:r>
            <a:r>
              <a:rPr lang="es-ES" sz="1800" u="sng">
                <a:solidFill>
                  <a:schemeClr val="dk1"/>
                </a:solidFill>
                <a:latin typeface="Montserrat"/>
                <a:ea typeface="Montserrat"/>
                <a:cs typeface="Montserrat"/>
                <a:sym typeface="Montserrat"/>
              </a:rPr>
              <a:t>A’BCD + A’BCD’</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A’B’C (D + D’) = </a:t>
            </a:r>
            <a:r>
              <a:rPr lang="es-ES" sz="1800" u="sng">
                <a:solidFill>
                  <a:schemeClr val="dk1"/>
                </a:solidFill>
                <a:latin typeface="Montserrat"/>
                <a:ea typeface="Montserrat"/>
                <a:cs typeface="Montserrat"/>
                <a:sym typeface="Montserrat"/>
              </a:rPr>
              <a:t>A’B’CD + A’B’CD’</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Forma estándar de la suma de productos:</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b="1" lang="es-ES" sz="1800">
                <a:solidFill>
                  <a:schemeClr val="dk1"/>
                </a:solidFill>
                <a:latin typeface="Montserrat"/>
                <a:ea typeface="Montserrat"/>
                <a:cs typeface="Montserrat"/>
                <a:sym typeface="Montserrat"/>
              </a:rPr>
              <a:t> =</a:t>
            </a:r>
            <a:r>
              <a:rPr lang="es-ES" sz="1800">
                <a:solidFill>
                  <a:schemeClr val="dk1"/>
                </a:solidFill>
                <a:latin typeface="Montserrat"/>
                <a:ea typeface="Montserrat"/>
                <a:cs typeface="Montserrat"/>
                <a:sym typeface="Montserrat"/>
              </a:rPr>
              <a:t> ABCD’ + AB’CD’ + A’BCD + A’BCD’ +A’B’CD + A’B’CD’ + ABCD</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5"/>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Forma estándar del producto de sumas  </a:t>
            </a:r>
            <a:endParaRPr b="1" sz="3200">
              <a:solidFill>
                <a:schemeClr val="dk1"/>
              </a:solidFill>
              <a:latin typeface="Montserrat"/>
              <a:ea typeface="Montserrat"/>
              <a:cs typeface="Montserrat"/>
              <a:sym typeface="Montserrat"/>
            </a:endParaRPr>
          </a:p>
        </p:txBody>
      </p:sp>
      <p:sp>
        <p:nvSpPr>
          <p:cNvPr id="876" name="Google Shape;876;p55"/>
          <p:cNvSpPr txBox="1"/>
          <p:nvPr/>
        </p:nvSpPr>
        <p:spPr>
          <a:xfrm>
            <a:off x="2491375" y="1754675"/>
            <a:ext cx="9255600" cy="477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El producto de sumas estándar es aquel en el que todas las variables del dominio aparecen en cada uno de los términos de la expresión.</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Cuando el producto de sumas no cuenta con todas las variables del dominio en cada término, se debe de convertir en su forma estándar, aplicando la regla </a:t>
            </a:r>
            <a:r>
              <a:rPr b="1" lang="es-ES" sz="1800">
                <a:solidFill>
                  <a:schemeClr val="dk1"/>
                </a:solidFill>
                <a:latin typeface="Montserrat"/>
                <a:ea typeface="Montserrat"/>
                <a:cs typeface="Montserrat"/>
                <a:sym typeface="Montserrat"/>
              </a:rPr>
              <a:t>AA’ = 0</a:t>
            </a:r>
            <a:r>
              <a:rPr lang="es-ES"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1: Agregar a cada término no estándar un término formado por la variable que falta y su complemento.</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2: Aplicar la regla A + BC = (A + B)(A + C)</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s-ES" sz="1800">
                <a:solidFill>
                  <a:schemeClr val="dk1"/>
                </a:solidFill>
                <a:latin typeface="Montserrat"/>
                <a:ea typeface="Montserrat"/>
                <a:cs typeface="Montserrat"/>
                <a:sym typeface="Montserrat"/>
              </a:rPr>
              <a:t>Paso 3: Añadir los términos resultantes</a:t>
            </a:r>
            <a:endParaRPr sz="1800">
              <a:solidFill>
                <a:schemeClr val="dk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6"/>
          <p:cNvSpPr txBox="1"/>
          <p:nvPr/>
        </p:nvSpPr>
        <p:spPr>
          <a:xfrm>
            <a:off x="2491375" y="6429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Ejemplo:  </a:t>
            </a:r>
            <a:endParaRPr b="1" sz="3200">
              <a:solidFill>
                <a:schemeClr val="dk1"/>
              </a:solidFill>
              <a:latin typeface="Montserrat"/>
              <a:ea typeface="Montserrat"/>
              <a:cs typeface="Montserrat"/>
              <a:sym typeface="Montserrat"/>
            </a:endParaRPr>
          </a:p>
        </p:txBody>
      </p:sp>
      <p:sp>
        <p:nvSpPr>
          <p:cNvPr id="882" name="Google Shape;882;p56"/>
          <p:cNvSpPr txBox="1"/>
          <p:nvPr/>
        </p:nvSpPr>
        <p:spPr>
          <a:xfrm>
            <a:off x="2136525" y="1754675"/>
            <a:ext cx="9610500" cy="477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457200" rtl="0" algn="just">
              <a:spcBef>
                <a:spcPts val="0"/>
              </a:spcBef>
              <a:spcAft>
                <a:spcPts val="0"/>
              </a:spcAft>
              <a:buNone/>
            </a:pPr>
            <a:r>
              <a:rPr b="1" lang="es-ES" sz="1800">
                <a:solidFill>
                  <a:schemeClr val="dk1"/>
                </a:solidFill>
                <a:latin typeface="Montserrat"/>
                <a:ea typeface="Montserrat"/>
                <a:cs typeface="Montserrat"/>
                <a:sym typeface="Montserrat"/>
              </a:rPr>
              <a:t>ƒ(A,B,C,D) = (A+B’+C)(A+D)(A’BC’D’)</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(A+B’+C+DD’) = </a:t>
            </a:r>
            <a:r>
              <a:rPr lang="es-ES" sz="1800" u="sng">
                <a:solidFill>
                  <a:schemeClr val="dk1"/>
                </a:solidFill>
                <a:latin typeface="Montserrat"/>
                <a:ea typeface="Montserrat"/>
                <a:cs typeface="Montserrat"/>
                <a:sym typeface="Montserrat"/>
              </a:rPr>
              <a:t>(A+B’+C+D)(A+B’+C+D’)</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(A+D+BB’) = (A+B+D)(A+B’+D)</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(A+B+D+CC’) = </a:t>
            </a:r>
            <a:r>
              <a:rPr lang="es-ES" sz="1800" u="sng">
                <a:solidFill>
                  <a:schemeClr val="dk1"/>
                </a:solidFill>
                <a:latin typeface="Montserrat"/>
                <a:ea typeface="Montserrat"/>
                <a:cs typeface="Montserrat"/>
                <a:sym typeface="Montserrat"/>
              </a:rPr>
              <a:t>(A+B+C+D)(A+B+C+D’)</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(A+B’+D+CC’) = </a:t>
            </a:r>
            <a:r>
              <a:rPr lang="es-ES" sz="1800" u="sng">
                <a:solidFill>
                  <a:schemeClr val="dk1"/>
                </a:solidFill>
                <a:latin typeface="Montserrat"/>
                <a:ea typeface="Montserrat"/>
                <a:cs typeface="Montserrat"/>
                <a:sym typeface="Montserrat"/>
              </a:rPr>
              <a:t>(A+B’+C+D)(A+B’+C’+D)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None/>
            </a:pPr>
            <a:r>
              <a:rPr lang="es-ES" sz="1800">
                <a:solidFill>
                  <a:schemeClr val="dk1"/>
                </a:solidFill>
                <a:latin typeface="Montserrat"/>
                <a:ea typeface="Montserrat"/>
                <a:cs typeface="Montserrat"/>
                <a:sym typeface="Montserrat"/>
              </a:rPr>
              <a:t>Forma estándar del producto de sumas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u="sng">
              <a:solidFill>
                <a:schemeClr val="dk1"/>
              </a:solidFill>
              <a:latin typeface="Montserrat"/>
              <a:ea typeface="Montserrat"/>
              <a:cs typeface="Montserrat"/>
              <a:sym typeface="Montserrat"/>
            </a:endParaRPr>
          </a:p>
          <a:p>
            <a:pPr indent="0" lvl="0" marL="457200" rtl="0" algn="just">
              <a:spcBef>
                <a:spcPts val="0"/>
              </a:spcBef>
              <a:spcAft>
                <a:spcPts val="0"/>
              </a:spcAft>
              <a:buClr>
                <a:schemeClr val="dk1"/>
              </a:buClr>
              <a:buSzPts val="1100"/>
              <a:buFont typeface="Arial"/>
              <a:buNone/>
            </a:pPr>
            <a:r>
              <a:rPr b="1" lang="es-ES" sz="1800">
                <a:solidFill>
                  <a:schemeClr val="dk1"/>
                </a:solidFill>
                <a:latin typeface="Montserrat"/>
                <a:ea typeface="Montserrat"/>
                <a:cs typeface="Montserrat"/>
                <a:sym typeface="Montserrat"/>
              </a:rPr>
              <a:t>= </a:t>
            </a:r>
            <a:r>
              <a:rPr lang="es-ES" sz="1800">
                <a:solidFill>
                  <a:schemeClr val="dk1"/>
                </a:solidFill>
                <a:latin typeface="Montserrat"/>
                <a:ea typeface="Montserrat"/>
                <a:cs typeface="Montserrat"/>
                <a:sym typeface="Montserrat"/>
              </a:rPr>
              <a:t>(A+B’+C+D)(A+B’+C+D’)(A+B+C+D)(A+B+C+D’)(A+B’+C+D)(A+B’+C’+D)(A’BC’D’)</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7"/>
          <p:cNvSpPr txBox="1"/>
          <p:nvPr/>
        </p:nvSpPr>
        <p:spPr>
          <a:xfrm>
            <a:off x="2214425" y="669325"/>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EJERCICIOS:  </a:t>
            </a:r>
            <a:endParaRPr b="1" sz="3200">
              <a:solidFill>
                <a:schemeClr val="dk1"/>
              </a:solidFill>
              <a:latin typeface="Montserrat"/>
              <a:ea typeface="Montserrat"/>
              <a:cs typeface="Montserrat"/>
              <a:sym typeface="Montserrat"/>
            </a:endParaRPr>
          </a:p>
        </p:txBody>
      </p:sp>
      <p:sp>
        <p:nvSpPr>
          <p:cNvPr id="888" name="Google Shape;888;p57"/>
          <p:cNvSpPr txBox="1"/>
          <p:nvPr/>
        </p:nvSpPr>
        <p:spPr>
          <a:xfrm>
            <a:off x="1628125" y="1517300"/>
            <a:ext cx="4167600" cy="90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317500" lvl="0" marL="457200" rtl="0" algn="just">
              <a:spcBef>
                <a:spcPts val="0"/>
              </a:spcBef>
              <a:spcAft>
                <a:spcPts val="0"/>
              </a:spcAft>
              <a:buSzPts val="1400"/>
              <a:buFont typeface="Montserrat"/>
              <a:buAutoNum type="arabicPeriod"/>
            </a:pPr>
            <a:r>
              <a:rPr lang="es-ES">
                <a:latin typeface="Montserrat"/>
                <a:ea typeface="Montserrat"/>
                <a:cs typeface="Montserrat"/>
                <a:sym typeface="Montserrat"/>
              </a:rPr>
              <a:t>Determinar la suma de productos y el producto de sumas de la siguiente tabla de verdad.</a:t>
            </a:r>
            <a:endParaRPr>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graphicFrame>
        <p:nvGraphicFramePr>
          <p:cNvPr id="889" name="Google Shape;889;p57"/>
          <p:cNvGraphicFramePr/>
          <p:nvPr/>
        </p:nvGraphicFramePr>
        <p:xfrm>
          <a:off x="2214425" y="2727600"/>
          <a:ext cx="3000000" cy="3000000"/>
        </p:xfrm>
        <a:graphic>
          <a:graphicData uri="http://schemas.openxmlformats.org/drawingml/2006/table">
            <a:tbl>
              <a:tblPr>
                <a:noFill/>
                <a:tableStyleId>{E2186A99-090D-436C-B6BA-716697562E49}</a:tableStyleId>
              </a:tblPr>
              <a:tblGrid>
                <a:gridCol w="591850"/>
                <a:gridCol w="591850"/>
                <a:gridCol w="591850"/>
                <a:gridCol w="591850"/>
              </a:tblGrid>
              <a:tr h="381000">
                <a:tc>
                  <a:txBody>
                    <a:bodyPr/>
                    <a:lstStyle/>
                    <a:p>
                      <a:pPr indent="0" lvl="0" marL="0" rtl="0" algn="ctr">
                        <a:spcBef>
                          <a:spcPts val="0"/>
                        </a:spcBef>
                        <a:spcAft>
                          <a:spcPts val="0"/>
                        </a:spcAft>
                        <a:buNone/>
                      </a:pPr>
                      <a:r>
                        <a:rPr lang="es-ES"/>
                        <a:t>A</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B</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C</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ƒ</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90" name="Google Shape;890;p57"/>
          <p:cNvSpPr txBox="1"/>
          <p:nvPr/>
        </p:nvSpPr>
        <p:spPr>
          <a:xfrm>
            <a:off x="6507775" y="1517300"/>
            <a:ext cx="4167600" cy="48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0" rtl="0" algn="just">
              <a:spcBef>
                <a:spcPts val="0"/>
              </a:spcBef>
              <a:spcAft>
                <a:spcPts val="0"/>
              </a:spcAft>
              <a:buNone/>
            </a:pPr>
            <a:r>
              <a:rPr lang="es-ES">
                <a:latin typeface="Montserrat"/>
                <a:ea typeface="Montserrat"/>
                <a:cs typeface="Montserrat"/>
                <a:sym typeface="Montserrat"/>
              </a:rPr>
              <a:t>2. </a:t>
            </a:r>
            <a:r>
              <a:rPr lang="es-ES">
                <a:latin typeface="Montserrat"/>
                <a:ea typeface="Montserrat"/>
                <a:cs typeface="Montserrat"/>
                <a:sym typeface="Montserrat"/>
              </a:rPr>
              <a:t>Determinar la suma de productos    estándar de la siguiente función.</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s-ES">
                <a:latin typeface="Montserrat"/>
                <a:ea typeface="Montserrat"/>
                <a:cs typeface="Montserrat"/>
                <a:sym typeface="Montserrat"/>
              </a:rPr>
              <a:t>ƒ(A,B,C,D) = ABC + A’B’ + AB’CD</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s-ES">
                <a:latin typeface="Montserrat"/>
                <a:ea typeface="Montserrat"/>
                <a:cs typeface="Montserrat"/>
                <a:sym typeface="Montserrat"/>
              </a:rPr>
              <a:t>3. Determinar el producto de sumas estándar de la siguiente función.</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es-ES">
                <a:latin typeface="Montserrat"/>
                <a:ea typeface="Montserrat"/>
                <a:cs typeface="Montserrat"/>
                <a:sym typeface="Montserrat"/>
              </a:rPr>
              <a:t>ƒ(A,B,C,D) = (A+B’+C)(B+C+D)(A+B’+C+D)</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8"/>
          <p:cNvSpPr txBox="1"/>
          <p:nvPr/>
        </p:nvSpPr>
        <p:spPr>
          <a:xfrm>
            <a:off x="2201225" y="132850"/>
            <a:ext cx="8184000" cy="75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ES" sz="3200">
                <a:solidFill>
                  <a:schemeClr val="dk1"/>
                </a:solidFill>
                <a:latin typeface="Montserrat"/>
                <a:ea typeface="Montserrat"/>
                <a:cs typeface="Montserrat"/>
                <a:sym typeface="Montserrat"/>
              </a:rPr>
              <a:t>RESPUESTAS</a:t>
            </a:r>
            <a:r>
              <a:rPr b="1" lang="es-ES" sz="3200">
                <a:solidFill>
                  <a:schemeClr val="dk1"/>
                </a:solidFill>
                <a:latin typeface="Montserrat"/>
                <a:ea typeface="Montserrat"/>
                <a:cs typeface="Montserrat"/>
                <a:sym typeface="Montserrat"/>
              </a:rPr>
              <a:t>:  </a:t>
            </a:r>
            <a:endParaRPr b="1" sz="3200">
              <a:solidFill>
                <a:schemeClr val="dk1"/>
              </a:solidFill>
              <a:latin typeface="Montserrat"/>
              <a:ea typeface="Montserrat"/>
              <a:cs typeface="Montserrat"/>
              <a:sym typeface="Montserrat"/>
            </a:endParaRPr>
          </a:p>
        </p:txBody>
      </p:sp>
      <p:sp>
        <p:nvSpPr>
          <p:cNvPr id="896" name="Google Shape;896;p58"/>
          <p:cNvSpPr txBox="1"/>
          <p:nvPr/>
        </p:nvSpPr>
        <p:spPr>
          <a:xfrm>
            <a:off x="1489025" y="4525925"/>
            <a:ext cx="4167600" cy="217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457200" rtl="0" algn="just">
              <a:spcBef>
                <a:spcPts val="0"/>
              </a:spcBef>
              <a:spcAft>
                <a:spcPts val="0"/>
              </a:spcAft>
              <a:buNone/>
            </a:pPr>
            <a:r>
              <a:rPr b="1" lang="es-ES" sz="1600">
                <a:latin typeface="Montserrat"/>
                <a:ea typeface="Montserrat"/>
                <a:cs typeface="Montserrat"/>
                <a:sym typeface="Montserrat"/>
              </a:rPr>
              <a:t>1.  </a:t>
            </a:r>
            <a:endParaRPr b="1" sz="1600">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Suma de productos:</a:t>
            </a:r>
            <a:endParaRPr>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ƒ = A’BC’ + A’BC + AB’C + ABC</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Producto de sumas: </a:t>
            </a:r>
            <a:endParaRPr>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ƒ = A’B’C’ + A’B’C + AB’C’ + ABC’</a:t>
            </a:r>
            <a:endParaRPr>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ƒ’ = ABC + ABC’ + A’BC + A’B’C</a:t>
            </a:r>
            <a:endParaRPr>
              <a:latin typeface="Montserrat"/>
              <a:ea typeface="Montserrat"/>
              <a:cs typeface="Montserrat"/>
              <a:sym typeface="Montserrat"/>
            </a:endParaRPr>
          </a:p>
          <a:p>
            <a:pPr indent="0" lvl="0" marL="457200" rtl="0" algn="just">
              <a:spcBef>
                <a:spcPts val="0"/>
              </a:spcBef>
              <a:spcAft>
                <a:spcPts val="0"/>
              </a:spcAft>
              <a:buNone/>
            </a:pPr>
            <a:r>
              <a:rPr lang="es-ES">
                <a:latin typeface="Montserrat"/>
                <a:ea typeface="Montserrat"/>
                <a:cs typeface="Montserrat"/>
                <a:sym typeface="Montserrat"/>
              </a:rPr>
              <a:t>ƒd = (A+B+C)(A+B+C’)(A’+B+C)(A’+B’+C)</a:t>
            </a:r>
            <a:endParaRPr>
              <a:latin typeface="Montserrat"/>
              <a:ea typeface="Montserrat"/>
              <a:cs typeface="Montserrat"/>
              <a:sym typeface="Montserrat"/>
            </a:endParaRPr>
          </a:p>
          <a:p>
            <a:pPr indent="0" lvl="0" marL="0" rtl="0" algn="just">
              <a:spcBef>
                <a:spcPts val="0"/>
              </a:spcBef>
              <a:spcAft>
                <a:spcPts val="0"/>
              </a:spcAft>
              <a:buNone/>
            </a:pPr>
            <a:r>
              <a:t/>
            </a:r>
            <a:endParaRPr sz="1600">
              <a:latin typeface="Montserrat"/>
              <a:ea typeface="Montserrat"/>
              <a:cs typeface="Montserrat"/>
              <a:sym typeface="Montserrat"/>
            </a:endParaRPr>
          </a:p>
        </p:txBody>
      </p:sp>
      <p:graphicFrame>
        <p:nvGraphicFramePr>
          <p:cNvPr id="897" name="Google Shape;897;p58"/>
          <p:cNvGraphicFramePr/>
          <p:nvPr/>
        </p:nvGraphicFramePr>
        <p:xfrm>
          <a:off x="1937475" y="986725"/>
          <a:ext cx="3000000" cy="3000000"/>
        </p:xfrm>
        <a:graphic>
          <a:graphicData uri="http://schemas.openxmlformats.org/drawingml/2006/table">
            <a:tbl>
              <a:tblPr>
                <a:noFill/>
                <a:tableStyleId>{E2186A99-090D-436C-B6BA-716697562E49}</a:tableStyleId>
              </a:tblPr>
              <a:tblGrid>
                <a:gridCol w="591850"/>
                <a:gridCol w="591850"/>
                <a:gridCol w="591850"/>
                <a:gridCol w="591850"/>
              </a:tblGrid>
              <a:tr h="381000">
                <a:tc>
                  <a:txBody>
                    <a:bodyPr/>
                    <a:lstStyle/>
                    <a:p>
                      <a:pPr indent="0" lvl="0" marL="0" rtl="0" algn="ctr">
                        <a:spcBef>
                          <a:spcPts val="0"/>
                        </a:spcBef>
                        <a:spcAft>
                          <a:spcPts val="0"/>
                        </a:spcAft>
                        <a:buNone/>
                      </a:pPr>
                      <a:r>
                        <a:rPr lang="es-ES"/>
                        <a:t>A</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B</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C</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ES"/>
                        <a:t>ƒ</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96200">
                <a:tc>
                  <a:txBody>
                    <a:bodyPr/>
                    <a:lstStyle/>
                    <a:p>
                      <a:pPr indent="0" lvl="0" marL="0" rtl="0" algn="l">
                        <a:spcBef>
                          <a:spcPts val="0"/>
                        </a:spcBef>
                        <a:spcAft>
                          <a:spcPts val="0"/>
                        </a:spcAft>
                        <a:buNone/>
                      </a:pPr>
                      <a:r>
                        <a:rPr lang="es-ES"/>
                        <a:t>0</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96200">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81000">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0</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1</a:t>
                      </a:r>
                      <a:endParaRPr/>
                    </a:p>
                  </a:txBody>
                  <a:tcPr marT="91425" marB="91425" marR="91425" marL="91425">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R cap="flat" cmpd="sng" w="28575">
                      <a:solidFill>
                        <a:srgbClr val="9E9E9E"/>
                      </a:solidFill>
                      <a:prstDash val="solid"/>
                      <a:round/>
                      <a:headEnd len="sm" w="sm" type="none"/>
                      <a:tailEnd len="sm" w="sm" type="none"/>
                    </a:lnR>
                    <a:solidFill>
                      <a:srgbClr val="9FC5E8"/>
                    </a:solidFill>
                  </a:tcPr>
                </a:tc>
                <a:tc>
                  <a:txBody>
                    <a:bodyPr/>
                    <a:lstStyle/>
                    <a:p>
                      <a:pPr indent="0" lvl="0" marL="0" rtl="0" algn="l">
                        <a:spcBef>
                          <a:spcPts val="0"/>
                        </a:spcBef>
                        <a:spcAft>
                          <a:spcPts val="0"/>
                        </a:spcAft>
                        <a:buNone/>
                      </a:pPr>
                      <a:r>
                        <a:rPr lang="es-E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R cap="flat" cmpd="sng" w="28575">
                      <a:solidFill>
                        <a:srgbClr val="9E9E9E"/>
                      </a:solidFill>
                      <a:prstDash val="solid"/>
                      <a:round/>
                      <a:headEnd len="sm" w="sm" type="none"/>
                      <a:tailEnd len="sm" w="sm" type="none"/>
                    </a:lnR>
                    <a:solidFill>
                      <a:srgbClr val="EA9999"/>
                    </a:solidFill>
                  </a:tcPr>
                </a:tc>
                <a:tc>
                  <a:txBody>
                    <a:bodyPr/>
                    <a:lstStyle/>
                    <a:p>
                      <a:pPr indent="0" lvl="0" marL="0" rtl="0" algn="l">
                        <a:spcBef>
                          <a:spcPts val="0"/>
                        </a:spcBef>
                        <a:spcAft>
                          <a:spcPts val="0"/>
                        </a:spcAft>
                        <a:buNone/>
                      </a:pPr>
                      <a:r>
                        <a:rPr lang="es-E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A9999"/>
                    </a:solidFill>
                  </a:tcPr>
                </a:tc>
              </a:tr>
            </a:tbl>
          </a:graphicData>
        </a:graphic>
      </p:graphicFrame>
      <p:sp>
        <p:nvSpPr>
          <p:cNvPr id="898" name="Google Shape;898;p58"/>
          <p:cNvSpPr txBox="1"/>
          <p:nvPr/>
        </p:nvSpPr>
        <p:spPr>
          <a:xfrm>
            <a:off x="5795725" y="1517300"/>
            <a:ext cx="6396300" cy="486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150">
              <a:solidFill>
                <a:srgbClr val="001133"/>
              </a:solidFill>
              <a:highlight>
                <a:srgbClr val="FFFFFF"/>
              </a:highlight>
            </a:endParaRPr>
          </a:p>
          <a:p>
            <a:pPr indent="0" lvl="0" marL="0" rtl="0" algn="just">
              <a:spcBef>
                <a:spcPts val="0"/>
              </a:spcBef>
              <a:spcAft>
                <a:spcPts val="0"/>
              </a:spcAft>
              <a:buNone/>
            </a:pPr>
            <a:r>
              <a:rPr b="1" lang="es-ES" sz="1600">
                <a:latin typeface="Montserrat"/>
                <a:ea typeface="Montserrat"/>
                <a:cs typeface="Montserrat"/>
                <a:sym typeface="Montserrat"/>
              </a:rPr>
              <a:t>2.</a:t>
            </a:r>
            <a:endParaRPr b="1" sz="1600">
              <a:latin typeface="Montserrat"/>
              <a:ea typeface="Montserrat"/>
              <a:cs typeface="Montserrat"/>
              <a:sym typeface="Montserrat"/>
            </a:endParaRPr>
          </a:p>
          <a:p>
            <a:pPr indent="0" lvl="0" marL="0" rtl="0" algn="just">
              <a:spcBef>
                <a:spcPts val="0"/>
              </a:spcBef>
              <a:spcAft>
                <a:spcPts val="0"/>
              </a:spcAft>
              <a:buNone/>
            </a:pPr>
            <a:r>
              <a:rPr lang="es-ES">
                <a:solidFill>
                  <a:srgbClr val="333333"/>
                </a:solidFill>
              </a:rPr>
              <a:t>ABC(D + D')= ABCD + ABCD'</a:t>
            </a:r>
            <a:endParaRPr>
              <a:solidFill>
                <a:srgbClr val="333333"/>
              </a:solidFill>
            </a:endParaRPr>
          </a:p>
          <a:p>
            <a:pPr indent="0" lvl="0" marL="0" rtl="0" algn="just">
              <a:spcBef>
                <a:spcPts val="0"/>
              </a:spcBef>
              <a:spcAft>
                <a:spcPts val="0"/>
              </a:spcAft>
              <a:buNone/>
            </a:pPr>
            <a:r>
              <a:t/>
            </a:r>
            <a:endParaRPr>
              <a:solidFill>
                <a:srgbClr val="333333"/>
              </a:solidFill>
            </a:endParaRPr>
          </a:p>
          <a:p>
            <a:pPr indent="0" lvl="0" marL="0" rtl="0" algn="just">
              <a:spcBef>
                <a:spcPts val="0"/>
              </a:spcBef>
              <a:spcAft>
                <a:spcPts val="0"/>
              </a:spcAft>
              <a:buNone/>
            </a:pPr>
            <a:r>
              <a:rPr lang="es-ES">
                <a:solidFill>
                  <a:srgbClr val="333333"/>
                </a:solidFill>
              </a:rPr>
              <a:t>A'B'(C + C') = A'B'C + A'B'C'</a:t>
            </a:r>
            <a:endParaRPr>
              <a:solidFill>
                <a:srgbClr val="333333"/>
              </a:solidFill>
            </a:endParaRPr>
          </a:p>
          <a:p>
            <a:pPr indent="0" lvl="0" marL="0" rtl="0" algn="l">
              <a:lnSpc>
                <a:spcPct val="115000"/>
              </a:lnSpc>
              <a:spcBef>
                <a:spcPts val="0"/>
              </a:spcBef>
              <a:spcAft>
                <a:spcPts val="0"/>
              </a:spcAft>
              <a:buClr>
                <a:schemeClr val="dk1"/>
              </a:buClr>
              <a:buSzPts val="1100"/>
              <a:buFont typeface="Arial"/>
              <a:buNone/>
            </a:pPr>
            <a:r>
              <a:rPr lang="es-ES">
                <a:solidFill>
                  <a:srgbClr val="333333"/>
                </a:solidFill>
              </a:rPr>
              <a:t>A'B'C(D + D')= A'B'C D + A'B'C D'</a:t>
            </a:r>
            <a:endParaRPr>
              <a:solidFill>
                <a:srgbClr val="333333"/>
              </a:solidFill>
            </a:endParaRPr>
          </a:p>
          <a:p>
            <a:pPr indent="0" lvl="0" marL="0" rtl="0" algn="just">
              <a:spcBef>
                <a:spcPts val="0"/>
              </a:spcBef>
              <a:spcAft>
                <a:spcPts val="0"/>
              </a:spcAft>
              <a:buNone/>
            </a:pPr>
            <a:r>
              <a:rPr lang="es-ES">
                <a:solidFill>
                  <a:srgbClr val="333333"/>
                </a:solidFill>
              </a:rPr>
              <a:t>A'B'C'(D + D')=A'B'C'D + A'B'C'D'</a:t>
            </a:r>
            <a:endParaRPr>
              <a:solidFill>
                <a:srgbClr val="333333"/>
              </a:solidFill>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b="1" lang="es-ES">
                <a:solidFill>
                  <a:srgbClr val="333333"/>
                </a:solidFill>
              </a:rPr>
              <a:t>ABCD + ABCD' + A'B'C D + A'B'C D' + A'B'C'D + A'B'C'D'+ A B'C D</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b="1" lang="es-ES" sz="1600">
                <a:latin typeface="Montserrat"/>
                <a:ea typeface="Montserrat"/>
                <a:cs typeface="Montserrat"/>
                <a:sym typeface="Montserrat"/>
              </a:rPr>
              <a:t>3. </a:t>
            </a:r>
            <a:endParaRPr b="1" sz="1600">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s-ES">
                <a:solidFill>
                  <a:srgbClr val="333333"/>
                </a:solidFill>
              </a:rPr>
              <a:t>(A + B' + C + DD')=(A + B' + C + D)(A + B' + C + D')</a:t>
            </a:r>
            <a:endParaRPr>
              <a:solidFill>
                <a:srgbClr val="333333"/>
              </a:solidFill>
            </a:endParaRPr>
          </a:p>
          <a:p>
            <a:pPr indent="0" lvl="0" marL="0" rtl="0" algn="just">
              <a:spcBef>
                <a:spcPts val="0"/>
              </a:spcBef>
              <a:spcAft>
                <a:spcPts val="0"/>
              </a:spcAft>
              <a:buNone/>
            </a:pPr>
            <a:r>
              <a:rPr lang="es-ES">
                <a:solidFill>
                  <a:srgbClr val="333333"/>
                </a:solidFill>
              </a:rPr>
              <a:t>(B + C + D +A. A')=(A + B + C + D)(A' + B + C + D)</a:t>
            </a:r>
            <a:endParaRPr>
              <a:solidFill>
                <a:srgbClr val="333333"/>
              </a:solidFill>
            </a:endParaRPr>
          </a:p>
          <a:p>
            <a:pPr indent="0" lvl="0" marL="0" rtl="0" algn="just">
              <a:spcBef>
                <a:spcPts val="0"/>
              </a:spcBef>
              <a:spcAft>
                <a:spcPts val="0"/>
              </a:spcAft>
              <a:buNone/>
            </a:pPr>
            <a:r>
              <a:t/>
            </a:r>
            <a:endParaRPr b="1" sz="900">
              <a:solidFill>
                <a:srgbClr val="333333"/>
              </a:solidFill>
            </a:endParaRPr>
          </a:p>
          <a:p>
            <a:pPr indent="0" lvl="0" marL="0" rtl="0" algn="just">
              <a:spcBef>
                <a:spcPts val="0"/>
              </a:spcBef>
              <a:spcAft>
                <a:spcPts val="0"/>
              </a:spcAft>
              <a:buNone/>
            </a:pPr>
            <a:r>
              <a:rPr b="1" lang="es-ES">
                <a:solidFill>
                  <a:srgbClr val="333333"/>
                </a:solidFill>
              </a:rPr>
              <a:t>(A + B' + C + D)(A + B' + C + D')(A + B + C + D)(A' + B + C + D)(A + B' + C + D)</a:t>
            </a:r>
            <a:endParaRPr b="1">
              <a:solidFill>
                <a:srgbClr val="33333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9"/>
          <p:cNvSpPr txBox="1"/>
          <p:nvPr/>
        </p:nvSpPr>
        <p:spPr>
          <a:xfrm>
            <a:off x="1219200" y="2861749"/>
            <a:ext cx="97536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txBox="1"/>
          <p:nvPr/>
        </p:nvSpPr>
        <p:spPr>
          <a:xfrm>
            <a:off x="1219200" y="5034986"/>
            <a:ext cx="97536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8500">
                <a:latin typeface="Montserrat"/>
                <a:ea typeface="Montserrat"/>
                <a:cs typeface="Montserrat"/>
                <a:sym typeface="Montserrat"/>
              </a:rPr>
              <a:t>Ejercicios</a:t>
            </a:r>
            <a:endParaRPr sz="85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0"/>
          <p:cNvSpPr txBox="1"/>
          <p:nvPr/>
        </p:nvSpPr>
        <p:spPr>
          <a:xfrm>
            <a:off x="2497200" y="652250"/>
            <a:ext cx="86658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txBox="1"/>
          <p:nvPr/>
        </p:nvSpPr>
        <p:spPr>
          <a:xfrm>
            <a:off x="2459925" y="614975"/>
            <a:ext cx="6559800" cy="1006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t>Circuito de una función en compuertas lógicas :</a:t>
            </a:r>
            <a:endParaRPr b="1" sz="1900"/>
          </a:p>
          <a:p>
            <a:pPr indent="0" lvl="0" marL="0" rtl="0" algn="l">
              <a:spcBef>
                <a:spcPts val="0"/>
              </a:spcBef>
              <a:spcAft>
                <a:spcPts val="0"/>
              </a:spcAft>
              <a:buNone/>
            </a:pPr>
            <a:r>
              <a:rPr b="1" lang="es-ES" sz="1900"/>
              <a:t>        _ _              _</a:t>
            </a:r>
            <a:endParaRPr b="1" sz="1900"/>
          </a:p>
          <a:p>
            <a:pPr indent="0" lvl="0" marL="0" rtl="0" algn="l">
              <a:spcBef>
                <a:spcPts val="0"/>
              </a:spcBef>
              <a:spcAft>
                <a:spcPts val="0"/>
              </a:spcAft>
              <a:buNone/>
            </a:pPr>
            <a:r>
              <a:rPr b="1" lang="es-ES" sz="1900"/>
              <a:t>S= ABD + BD + CD</a:t>
            </a:r>
            <a:endParaRPr b="1"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1"/>
          <p:cNvSpPr txBox="1"/>
          <p:nvPr/>
        </p:nvSpPr>
        <p:spPr>
          <a:xfrm>
            <a:off x="2961750" y="575975"/>
            <a:ext cx="62685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3200">
                <a:solidFill>
                  <a:schemeClr val="dk1"/>
                </a:solidFill>
                <a:latin typeface="Montserrat"/>
                <a:ea typeface="Montserrat"/>
                <a:cs typeface="Montserrat"/>
                <a:sym typeface="Montserrat"/>
              </a:rPr>
              <a:t>FUENTES BIBLIOGRÁFICAS</a:t>
            </a:r>
            <a:endParaRPr/>
          </a:p>
        </p:txBody>
      </p:sp>
      <p:sp>
        <p:nvSpPr>
          <p:cNvPr id="916" name="Google Shape;916;p61"/>
          <p:cNvSpPr txBox="1"/>
          <p:nvPr/>
        </p:nvSpPr>
        <p:spPr>
          <a:xfrm>
            <a:off x="607900" y="1385400"/>
            <a:ext cx="10903200" cy="3534000"/>
          </a:xfrm>
          <a:prstGeom prst="rect">
            <a:avLst/>
          </a:prstGeom>
          <a:noFill/>
          <a:ln>
            <a:noFill/>
          </a:ln>
        </p:spPr>
        <p:txBody>
          <a:bodyPr anchorCtr="0" anchor="t" bIns="91425" lIns="91425" spcFirstLastPara="1" rIns="91425" wrap="square" tIns="91425">
            <a:noAutofit/>
          </a:bodyPr>
          <a:lstStyle/>
          <a:p>
            <a:pPr indent="-292100" lvl="0" marL="457200" rtl="0" algn="just">
              <a:spcBef>
                <a:spcPts val="0"/>
              </a:spcBef>
              <a:spcAft>
                <a:spcPts val="0"/>
              </a:spcAft>
              <a:buSzPts val="1000"/>
              <a:buChar char="-"/>
            </a:pPr>
            <a:r>
              <a:rPr lang="es-ES" sz="1700" u="sng">
                <a:solidFill>
                  <a:schemeClr val="dk1"/>
                </a:solidFill>
                <a:latin typeface="Montserrat"/>
                <a:ea typeface="Montserrat"/>
                <a:cs typeface="Montserrat"/>
                <a:sym typeface="Montserrat"/>
                <a:hlinkClick r:id="rId3"/>
              </a:rPr>
              <a:t>https://www.mecatronicalatam.com/es/tutoriales/teoria/algebra-booleana/#:~:text=El%20%C3%A1lgebra%20booleana%20fue%20inventada,como%20%22Cambio%20de%20%C3%A1lgebra%22.</a:t>
            </a:r>
            <a:endParaRPr sz="1700" u="sng">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700">
              <a:solidFill>
                <a:schemeClr val="dk1"/>
              </a:solidFill>
              <a:latin typeface="Montserrat"/>
              <a:ea typeface="Montserrat"/>
              <a:cs typeface="Montserrat"/>
              <a:sym typeface="Montserrat"/>
            </a:endParaRPr>
          </a:p>
          <a:p>
            <a:pPr indent="-292100" lvl="0" marL="457200" rtl="0" algn="just">
              <a:spcBef>
                <a:spcPts val="0"/>
              </a:spcBef>
              <a:spcAft>
                <a:spcPts val="0"/>
              </a:spcAft>
              <a:buSzPts val="1000"/>
              <a:buChar char="-"/>
            </a:pPr>
            <a:r>
              <a:rPr lang="es-ES" sz="1700" u="sng">
                <a:solidFill>
                  <a:schemeClr val="dk1"/>
                </a:solidFill>
                <a:latin typeface="Montserrat"/>
                <a:ea typeface="Montserrat"/>
                <a:cs typeface="Montserrat"/>
                <a:sym typeface="Montserrat"/>
                <a:hlinkClick r:id="rId4"/>
              </a:rPr>
              <a:t>https://www.biografiasyvidas.com/biografia/b/boole.htm</a:t>
            </a:r>
            <a:endParaRPr sz="1700" u="sng">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700">
              <a:solidFill>
                <a:schemeClr val="dk1"/>
              </a:solidFill>
              <a:latin typeface="Montserrat"/>
              <a:ea typeface="Montserrat"/>
              <a:cs typeface="Montserrat"/>
              <a:sym typeface="Montserrat"/>
            </a:endParaRPr>
          </a:p>
          <a:p>
            <a:pPr indent="-311150" lvl="0" marL="457200" rtl="0" algn="l">
              <a:spcBef>
                <a:spcPts val="0"/>
              </a:spcBef>
              <a:spcAft>
                <a:spcPts val="0"/>
              </a:spcAft>
              <a:buSzPts val="1300"/>
              <a:buChar char="-"/>
            </a:pPr>
            <a:r>
              <a:rPr lang="es-ES" sz="1700" u="sng">
                <a:solidFill>
                  <a:schemeClr val="dk1"/>
                </a:solidFill>
                <a:latin typeface="Montserrat"/>
                <a:ea typeface="Montserrat"/>
                <a:cs typeface="Montserrat"/>
                <a:sym typeface="Montserrat"/>
                <a:hlinkClick r:id="rId5"/>
              </a:rPr>
              <a:t>https://www.ecured.cu/%C3%81lgebra_Booleana#Historia_y_Conceptualizaci.C3.B3n_Fundamental</a:t>
            </a:r>
            <a:endParaRPr sz="1700" u="sng">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700" u="sng">
              <a:solidFill>
                <a:schemeClr val="dk1"/>
              </a:solidFill>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s-ES" sz="1700" u="sng">
                <a:latin typeface="Montserrat"/>
                <a:ea typeface="Montserrat"/>
                <a:cs typeface="Montserrat"/>
                <a:sym typeface="Montserrat"/>
                <a:hlinkClick r:id="rId6"/>
              </a:rPr>
              <a:t>http://cidecame.uaeh.edu.mx/lcc/mapa/PROYECTO/libro7/432_forma_estndar_de_la_suma_de_productos_y_del_producto_de_sumas.html</a:t>
            </a:r>
            <a:endParaRPr sz="1700">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endParaRPr>
          </a:p>
          <a:p>
            <a:pPr indent="-336550" lvl="0" marL="457200" rtl="0" algn="l">
              <a:spcBef>
                <a:spcPts val="0"/>
              </a:spcBef>
              <a:spcAft>
                <a:spcPts val="0"/>
              </a:spcAft>
              <a:buSzPts val="1700"/>
              <a:buFont typeface="Montserrat"/>
              <a:buChar char="-"/>
            </a:pPr>
            <a:r>
              <a:rPr lang="es-ES" sz="1700" u="sng">
                <a:latin typeface="Montserrat"/>
                <a:ea typeface="Montserrat"/>
                <a:cs typeface="Montserrat"/>
                <a:sym typeface="Montserrat"/>
                <a:hlinkClick r:id="rId7"/>
              </a:rPr>
              <a:t>http://homepage.cem.itesm.mx/pchavez/material/arqui/Modulos/ModuloIISimplificacion/MaterialSimplificacion/SimplificacionAlgebraica/SOPyPOS/SOPyPOS.htm</a:t>
            </a:r>
            <a:endParaRPr sz="1700">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7"/>
          <p:cNvSpPr txBox="1"/>
          <p:nvPr/>
        </p:nvSpPr>
        <p:spPr>
          <a:xfrm>
            <a:off x="1685575" y="439000"/>
            <a:ext cx="81942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HISTORIA DEL ALGEBRA BOOLEANA</a:t>
            </a:r>
            <a:endParaRPr>
              <a:solidFill>
                <a:schemeClr val="accent2"/>
              </a:solidFill>
            </a:endParaRPr>
          </a:p>
        </p:txBody>
      </p:sp>
      <p:sp>
        <p:nvSpPr>
          <p:cNvPr id="376" name="Google Shape;376;p17"/>
          <p:cNvSpPr txBox="1"/>
          <p:nvPr/>
        </p:nvSpPr>
        <p:spPr>
          <a:xfrm>
            <a:off x="1195927" y="2560403"/>
            <a:ext cx="877163"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2400">
                <a:solidFill>
                  <a:schemeClr val="dk1"/>
                </a:solidFill>
                <a:latin typeface="Montserrat"/>
                <a:ea typeface="Montserrat"/>
                <a:cs typeface="Montserrat"/>
                <a:sym typeface="Montserrat"/>
              </a:rPr>
              <a:t>1815</a:t>
            </a:r>
            <a:endParaRPr/>
          </a:p>
        </p:txBody>
      </p:sp>
      <p:sp>
        <p:nvSpPr>
          <p:cNvPr id="377" name="Google Shape;377;p17"/>
          <p:cNvSpPr txBox="1"/>
          <p:nvPr/>
        </p:nvSpPr>
        <p:spPr>
          <a:xfrm>
            <a:off x="3223296" y="4866067"/>
            <a:ext cx="889987"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2400">
                <a:solidFill>
                  <a:schemeClr val="dk1"/>
                </a:solidFill>
                <a:latin typeface="Montserrat"/>
                <a:ea typeface="Montserrat"/>
                <a:cs typeface="Montserrat"/>
                <a:sym typeface="Montserrat"/>
              </a:rPr>
              <a:t>1847</a:t>
            </a:r>
            <a:endParaRPr/>
          </a:p>
        </p:txBody>
      </p:sp>
      <p:sp>
        <p:nvSpPr>
          <p:cNvPr id="378" name="Google Shape;378;p17"/>
          <p:cNvSpPr txBox="1"/>
          <p:nvPr/>
        </p:nvSpPr>
        <p:spPr>
          <a:xfrm>
            <a:off x="5238801" y="2560403"/>
            <a:ext cx="885179"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2400">
                <a:solidFill>
                  <a:schemeClr val="dk1"/>
                </a:solidFill>
                <a:latin typeface="Montserrat"/>
                <a:ea typeface="Montserrat"/>
                <a:cs typeface="Montserrat"/>
                <a:sym typeface="Montserrat"/>
              </a:rPr>
              <a:t>1854</a:t>
            </a:r>
            <a:endParaRPr/>
          </a:p>
        </p:txBody>
      </p:sp>
      <p:sp>
        <p:nvSpPr>
          <p:cNvPr id="379" name="Google Shape;379;p17"/>
          <p:cNvSpPr txBox="1"/>
          <p:nvPr/>
        </p:nvSpPr>
        <p:spPr>
          <a:xfrm>
            <a:off x="7177681" y="4866066"/>
            <a:ext cx="898002"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2400">
                <a:solidFill>
                  <a:schemeClr val="dk1"/>
                </a:solidFill>
                <a:latin typeface="Montserrat"/>
                <a:ea typeface="Montserrat"/>
                <a:cs typeface="Montserrat"/>
                <a:sym typeface="Montserrat"/>
              </a:rPr>
              <a:t>1930</a:t>
            </a:r>
            <a:endParaRPr/>
          </a:p>
        </p:txBody>
      </p:sp>
      <p:sp>
        <p:nvSpPr>
          <p:cNvPr id="380" name="Google Shape;380;p17"/>
          <p:cNvSpPr txBox="1"/>
          <p:nvPr/>
        </p:nvSpPr>
        <p:spPr>
          <a:xfrm>
            <a:off x="8989915" y="2560402"/>
            <a:ext cx="889987"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2400">
                <a:solidFill>
                  <a:schemeClr val="dk1"/>
                </a:solidFill>
                <a:latin typeface="Montserrat"/>
                <a:ea typeface="Montserrat"/>
                <a:cs typeface="Montserrat"/>
                <a:sym typeface="Montserrat"/>
              </a:rPr>
              <a:t>HOY</a:t>
            </a:r>
            <a:endParaRPr/>
          </a:p>
        </p:txBody>
      </p:sp>
      <p:sp>
        <p:nvSpPr>
          <p:cNvPr id="381" name="Google Shape;381;p17"/>
          <p:cNvSpPr/>
          <p:nvPr/>
        </p:nvSpPr>
        <p:spPr>
          <a:xfrm>
            <a:off x="773179" y="4451417"/>
            <a:ext cx="170750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Nacimiento de George Boole, creador del álgebra booleana</a:t>
            </a:r>
            <a:endParaRPr sz="1800">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382" name="Google Shape;382;p17"/>
          <p:cNvSpPr/>
          <p:nvPr/>
        </p:nvSpPr>
        <p:spPr>
          <a:xfrm>
            <a:off x="4834330" y="4451417"/>
            <a:ext cx="170750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Creación del álgebra </a:t>
            </a:r>
            <a:r>
              <a:rPr lang="es-ES" sz="1800">
                <a:solidFill>
                  <a:schemeClr val="dk1"/>
                </a:solidFill>
                <a:latin typeface="Montserrat"/>
                <a:ea typeface="Montserrat"/>
                <a:cs typeface="Montserrat"/>
                <a:sym typeface="Montserrat"/>
              </a:rPr>
              <a:t>booleana </a:t>
            </a:r>
            <a:endParaRPr/>
          </a:p>
        </p:txBody>
      </p:sp>
      <p:sp>
        <p:nvSpPr>
          <p:cNvPr id="383" name="Google Shape;383;p17"/>
          <p:cNvSpPr/>
          <p:nvPr/>
        </p:nvSpPr>
        <p:spPr>
          <a:xfrm>
            <a:off x="8895481" y="4420067"/>
            <a:ext cx="1707507"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Es utilizada en varias ramas de la electrónica digital.</a:t>
            </a:r>
            <a:endParaRPr/>
          </a:p>
        </p:txBody>
      </p:sp>
      <p:sp>
        <p:nvSpPr>
          <p:cNvPr id="384" name="Google Shape;384;p17"/>
          <p:cNvSpPr/>
          <p:nvPr/>
        </p:nvSpPr>
        <p:spPr>
          <a:xfrm>
            <a:off x="6772918" y="1487149"/>
            <a:ext cx="17076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comienzan a utilizar sus teoremas para el estudio de circuitos lógicos.</a:t>
            </a:r>
            <a:endParaRPr/>
          </a:p>
        </p:txBody>
      </p:sp>
      <p:sp>
        <p:nvSpPr>
          <p:cNvPr id="385" name="Google Shape;385;p17"/>
          <p:cNvSpPr/>
          <p:nvPr/>
        </p:nvSpPr>
        <p:spPr>
          <a:xfrm>
            <a:off x="2874775" y="1674675"/>
            <a:ext cx="18846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Publicación del primer folleto “The mathematical analysis of logic”</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2"/>
          <p:cNvSpPr txBox="1"/>
          <p:nvPr/>
        </p:nvSpPr>
        <p:spPr>
          <a:xfrm>
            <a:off x="302323" y="5377990"/>
            <a:ext cx="55185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3600">
                <a:solidFill>
                  <a:schemeClr val="dk1"/>
                </a:solidFill>
                <a:latin typeface="Montserrat"/>
                <a:ea typeface="Montserrat"/>
                <a:cs typeface="Montserrat"/>
                <a:sym typeface="Montserrat"/>
              </a:rPr>
              <a:t>¿Alguna </a:t>
            </a:r>
            <a:r>
              <a:rPr lang="es-ES" sz="3600">
                <a:solidFill>
                  <a:schemeClr val="dk1"/>
                </a:solidFill>
                <a:latin typeface="Montserrat"/>
                <a:ea typeface="Montserrat"/>
                <a:cs typeface="Montserrat"/>
                <a:sym typeface="Montserrat"/>
              </a:rPr>
              <a:t>duda</a:t>
            </a:r>
            <a:r>
              <a:rPr lang="es-ES" sz="3600">
                <a:solidFill>
                  <a:schemeClr val="dk1"/>
                </a:solidFill>
                <a:latin typeface="Montserrat"/>
                <a:ea typeface="Montserrat"/>
                <a:cs typeface="Montserrat"/>
                <a:sym typeface="Montserrat"/>
              </a:rPr>
              <a:t>?</a:t>
            </a:r>
            <a:endParaRPr/>
          </a:p>
        </p:txBody>
      </p:sp>
      <p:sp>
        <p:nvSpPr>
          <p:cNvPr id="922" name="Google Shape;922;p62"/>
          <p:cNvSpPr txBox="1"/>
          <p:nvPr/>
        </p:nvSpPr>
        <p:spPr>
          <a:xfrm>
            <a:off x="302323" y="4546998"/>
            <a:ext cx="408156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latin typeface="Montserrat"/>
                <a:ea typeface="Montserrat"/>
                <a:cs typeface="Montserrat"/>
                <a:sym typeface="Montserrat"/>
              </a:rPr>
              <a:t>GRACIAS</a:t>
            </a:r>
            <a:r>
              <a:rPr b="1" lang="es-ES" sz="4800">
                <a:solidFill>
                  <a:schemeClr val="accent2"/>
                </a:solidFill>
                <a:latin typeface="Montserrat"/>
                <a:ea typeface="Montserrat"/>
                <a:cs typeface="Montserrat"/>
                <a:sym typeface="Montserrat"/>
              </a:rPr>
              <a:t>!</a:t>
            </a:r>
            <a:endParaRPr>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8"/>
          <p:cNvSpPr/>
          <p:nvPr/>
        </p:nvSpPr>
        <p:spPr>
          <a:xfrm>
            <a:off x="4516016" y="258969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dk1"/>
                </a:solidFill>
                <a:latin typeface="Montserrat"/>
                <a:ea typeface="Montserrat"/>
                <a:cs typeface="Montserrat"/>
                <a:sym typeface="Montserrat"/>
              </a:rPr>
              <a:t>OPERACIÓN NOT</a:t>
            </a:r>
            <a:endParaRPr b="1"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aplica sobre una sola variable A, y arroja como respuesta un valor de 0 cuando A=1, y de 1 cuando A=0. Es decir, invierte (o niega) el valor de la variable de entrada</a:t>
            </a:r>
            <a:endParaRPr sz="1800">
              <a:solidFill>
                <a:schemeClr val="dk1"/>
              </a:solidFill>
              <a:latin typeface="Montserrat"/>
              <a:ea typeface="Montserrat"/>
              <a:cs typeface="Montserrat"/>
              <a:sym typeface="Montserrat"/>
            </a:endParaRPr>
          </a:p>
        </p:txBody>
      </p:sp>
      <p:sp>
        <p:nvSpPr>
          <p:cNvPr id="391" name="Google Shape;391;p18"/>
          <p:cNvSpPr txBox="1"/>
          <p:nvPr/>
        </p:nvSpPr>
        <p:spPr>
          <a:xfrm>
            <a:off x="4474675" y="1480050"/>
            <a:ext cx="6902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Funciones lógicas básicas</a:t>
            </a:r>
            <a:endParaRPr>
              <a:solidFill>
                <a:schemeClr val="accent2"/>
              </a:solidFill>
            </a:endParaRPr>
          </a:p>
        </p:txBody>
      </p:sp>
      <p:pic>
        <p:nvPicPr>
          <p:cNvPr id="392" name="Google Shape;392;p18"/>
          <p:cNvPicPr preferRelativeResize="0"/>
          <p:nvPr/>
        </p:nvPicPr>
        <p:blipFill>
          <a:blip r:embed="rId3">
            <a:alphaModFix/>
          </a:blip>
          <a:stretch>
            <a:fillRect/>
          </a:stretch>
        </p:blipFill>
        <p:spPr>
          <a:xfrm>
            <a:off x="6006025" y="4049600"/>
            <a:ext cx="2752725" cy="2438400"/>
          </a:xfrm>
          <a:prstGeom prst="rect">
            <a:avLst/>
          </a:prstGeom>
          <a:noFill/>
          <a:ln>
            <a:noFill/>
          </a:ln>
        </p:spPr>
      </p:pic>
      <p:pic>
        <p:nvPicPr>
          <p:cNvPr id="393" name="Google Shape;393;p18"/>
          <p:cNvPicPr preferRelativeResize="0"/>
          <p:nvPr/>
        </p:nvPicPr>
        <p:blipFill>
          <a:blip r:embed="rId4">
            <a:alphaModFix/>
          </a:blip>
          <a:stretch>
            <a:fillRect/>
          </a:stretch>
        </p:blipFill>
        <p:spPr>
          <a:xfrm>
            <a:off x="2649600" y="4299663"/>
            <a:ext cx="2438000" cy="193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p:nvPr/>
        </p:nvSpPr>
        <p:spPr>
          <a:xfrm>
            <a:off x="4516016" y="258969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dk1"/>
                </a:solidFill>
                <a:latin typeface="Montserrat"/>
                <a:ea typeface="Montserrat"/>
                <a:cs typeface="Montserrat"/>
                <a:sym typeface="Montserrat"/>
              </a:rPr>
              <a:t>OPERACIÓN AND</a:t>
            </a:r>
            <a:endParaRPr b="1"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aplica sobre dos o más variables, y arroja como resultado un valor de </a:t>
            </a:r>
            <a:r>
              <a:rPr lang="es-ES" sz="1800">
                <a:solidFill>
                  <a:schemeClr val="dk1"/>
                </a:solidFill>
                <a:latin typeface="Montserrat"/>
                <a:ea typeface="Montserrat"/>
                <a:cs typeface="Montserrat"/>
                <a:sym typeface="Montserrat"/>
              </a:rPr>
              <a:t>1</a:t>
            </a:r>
            <a:r>
              <a:rPr lang="es-ES" sz="1800">
                <a:solidFill>
                  <a:schemeClr val="dk1"/>
                </a:solidFill>
                <a:latin typeface="Montserrat"/>
                <a:ea typeface="Montserrat"/>
                <a:cs typeface="Montserrat"/>
                <a:sym typeface="Montserrat"/>
              </a:rPr>
              <a:t> cuando </a:t>
            </a:r>
            <a:r>
              <a:rPr lang="es-ES" sz="1800">
                <a:solidFill>
                  <a:schemeClr val="dk1"/>
                </a:solidFill>
                <a:latin typeface="Montserrat"/>
                <a:ea typeface="Montserrat"/>
                <a:cs typeface="Montserrat"/>
                <a:sym typeface="Montserrat"/>
              </a:rPr>
              <a:t>todas</a:t>
            </a:r>
            <a:r>
              <a:rPr lang="es-ES" sz="1800">
                <a:solidFill>
                  <a:schemeClr val="dk1"/>
                </a:solidFill>
                <a:latin typeface="Montserrat"/>
                <a:ea typeface="Montserrat"/>
                <a:cs typeface="Montserrat"/>
                <a:sym typeface="Montserrat"/>
              </a:rPr>
              <a:t> ellas tiene</a:t>
            </a:r>
            <a:r>
              <a:rPr lang="es-ES" sz="1800">
                <a:solidFill>
                  <a:schemeClr val="dk1"/>
                </a:solidFill>
                <a:latin typeface="Montserrat"/>
                <a:ea typeface="Montserrat"/>
                <a:cs typeface="Montserrat"/>
                <a:sym typeface="Montserrat"/>
              </a:rPr>
              <a:t>n</a:t>
            </a:r>
            <a:r>
              <a:rPr lang="es-ES" sz="1800">
                <a:solidFill>
                  <a:schemeClr val="dk1"/>
                </a:solidFill>
                <a:latin typeface="Montserrat"/>
                <a:ea typeface="Montserrat"/>
                <a:cs typeface="Montserrat"/>
                <a:sym typeface="Montserrat"/>
              </a:rPr>
              <a:t> el valor </a:t>
            </a:r>
            <a:r>
              <a:rPr lang="es-ES" sz="1800">
                <a:solidFill>
                  <a:schemeClr val="dk1"/>
                </a:solidFill>
                <a:latin typeface="Montserrat"/>
                <a:ea typeface="Montserrat"/>
                <a:cs typeface="Montserrat"/>
                <a:sym typeface="Montserrat"/>
              </a:rPr>
              <a:t>1</a:t>
            </a:r>
            <a:r>
              <a:rPr lang="es-ES"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p:txBody>
      </p:sp>
      <p:sp>
        <p:nvSpPr>
          <p:cNvPr id="399" name="Google Shape;399;p19"/>
          <p:cNvSpPr txBox="1"/>
          <p:nvPr/>
        </p:nvSpPr>
        <p:spPr>
          <a:xfrm>
            <a:off x="4474675" y="1480050"/>
            <a:ext cx="6902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Funciones lógicas básicas</a:t>
            </a:r>
            <a:endParaRPr>
              <a:solidFill>
                <a:schemeClr val="accent2"/>
              </a:solidFill>
            </a:endParaRPr>
          </a:p>
        </p:txBody>
      </p:sp>
      <p:pic>
        <p:nvPicPr>
          <p:cNvPr id="400" name="Google Shape;400;p19"/>
          <p:cNvPicPr preferRelativeResize="0"/>
          <p:nvPr/>
        </p:nvPicPr>
        <p:blipFill>
          <a:blip r:embed="rId3">
            <a:alphaModFix/>
          </a:blip>
          <a:stretch>
            <a:fillRect/>
          </a:stretch>
        </p:blipFill>
        <p:spPr>
          <a:xfrm>
            <a:off x="6020750" y="3602800"/>
            <a:ext cx="2359425" cy="3106600"/>
          </a:xfrm>
          <a:prstGeom prst="rect">
            <a:avLst/>
          </a:prstGeom>
          <a:noFill/>
          <a:ln>
            <a:noFill/>
          </a:ln>
        </p:spPr>
      </p:pic>
      <p:pic>
        <p:nvPicPr>
          <p:cNvPr id="401" name="Google Shape;401;p19"/>
          <p:cNvPicPr preferRelativeResize="0"/>
          <p:nvPr/>
        </p:nvPicPr>
        <p:blipFill>
          <a:blip r:embed="rId4">
            <a:alphaModFix/>
          </a:blip>
          <a:stretch>
            <a:fillRect/>
          </a:stretch>
        </p:blipFill>
        <p:spPr>
          <a:xfrm>
            <a:off x="2985025" y="4265675"/>
            <a:ext cx="2046650" cy="178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0"/>
          <p:cNvSpPr/>
          <p:nvPr/>
        </p:nvSpPr>
        <p:spPr>
          <a:xfrm>
            <a:off x="4516016" y="258969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dk1"/>
                </a:solidFill>
                <a:latin typeface="Montserrat"/>
                <a:ea typeface="Montserrat"/>
                <a:cs typeface="Montserrat"/>
                <a:sym typeface="Montserrat"/>
              </a:rPr>
              <a:t>OPERACIÓN OR</a:t>
            </a:r>
            <a:endParaRPr b="1"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aplica sobre dos o más variables, y arroja como resultado un valor de 1 cuando algunas de ellas tienen el valor de 1.</a:t>
            </a:r>
            <a:endParaRPr sz="1800">
              <a:solidFill>
                <a:schemeClr val="dk1"/>
              </a:solidFill>
              <a:latin typeface="Montserrat"/>
              <a:ea typeface="Montserrat"/>
              <a:cs typeface="Montserrat"/>
              <a:sym typeface="Montserrat"/>
            </a:endParaRPr>
          </a:p>
        </p:txBody>
      </p:sp>
      <p:sp>
        <p:nvSpPr>
          <p:cNvPr id="407" name="Google Shape;407;p20"/>
          <p:cNvSpPr txBox="1"/>
          <p:nvPr/>
        </p:nvSpPr>
        <p:spPr>
          <a:xfrm>
            <a:off x="4474675" y="1480050"/>
            <a:ext cx="6902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Funciones lógicas básicas</a:t>
            </a:r>
            <a:endParaRPr>
              <a:solidFill>
                <a:schemeClr val="accent2"/>
              </a:solidFill>
            </a:endParaRPr>
          </a:p>
        </p:txBody>
      </p:sp>
      <p:pic>
        <p:nvPicPr>
          <p:cNvPr id="408" name="Google Shape;408;p20"/>
          <p:cNvPicPr preferRelativeResize="0"/>
          <p:nvPr/>
        </p:nvPicPr>
        <p:blipFill>
          <a:blip r:embed="rId3">
            <a:alphaModFix/>
          </a:blip>
          <a:stretch>
            <a:fillRect/>
          </a:stretch>
        </p:blipFill>
        <p:spPr>
          <a:xfrm>
            <a:off x="6059500" y="3589650"/>
            <a:ext cx="2401450" cy="3161100"/>
          </a:xfrm>
          <a:prstGeom prst="rect">
            <a:avLst/>
          </a:prstGeom>
          <a:noFill/>
          <a:ln>
            <a:noFill/>
          </a:ln>
        </p:spPr>
      </p:pic>
      <p:pic>
        <p:nvPicPr>
          <p:cNvPr id="409" name="Google Shape;409;p20"/>
          <p:cNvPicPr preferRelativeResize="0"/>
          <p:nvPr/>
        </p:nvPicPr>
        <p:blipFill>
          <a:blip r:embed="rId4">
            <a:alphaModFix/>
          </a:blip>
          <a:stretch>
            <a:fillRect/>
          </a:stretch>
        </p:blipFill>
        <p:spPr>
          <a:xfrm>
            <a:off x="2612350" y="4290463"/>
            <a:ext cx="2270275" cy="175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1"/>
          <p:cNvSpPr/>
          <p:nvPr/>
        </p:nvSpPr>
        <p:spPr>
          <a:xfrm>
            <a:off x="4516016" y="2589698"/>
            <a:ext cx="70134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dk1"/>
                </a:solidFill>
                <a:latin typeface="Montserrat"/>
                <a:ea typeface="Montserrat"/>
                <a:cs typeface="Montserrat"/>
                <a:sym typeface="Montserrat"/>
              </a:rPr>
              <a:t>OPERACIÓN XOR (OR EXCLUSIVO)</a:t>
            </a:r>
            <a:endParaRPr b="1" sz="18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s-ES" sz="1800">
                <a:solidFill>
                  <a:schemeClr val="dk1"/>
                </a:solidFill>
                <a:latin typeface="Montserrat"/>
                <a:ea typeface="Montserrat"/>
                <a:cs typeface="Montserrat"/>
                <a:sym typeface="Montserrat"/>
              </a:rPr>
              <a:t>Se aplica sobre dos o más variables, y arroja como resultado un valor 1 cuando solamente una de ellas tiene un valor 1</a:t>
            </a:r>
            <a:r>
              <a:rPr lang="es-ES"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p:txBody>
      </p:sp>
      <p:sp>
        <p:nvSpPr>
          <p:cNvPr id="415" name="Google Shape;415;p21"/>
          <p:cNvSpPr txBox="1"/>
          <p:nvPr/>
        </p:nvSpPr>
        <p:spPr>
          <a:xfrm>
            <a:off x="4474675" y="1480050"/>
            <a:ext cx="6902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200">
                <a:solidFill>
                  <a:schemeClr val="dk1"/>
                </a:solidFill>
                <a:latin typeface="Montserrat"/>
                <a:ea typeface="Montserrat"/>
                <a:cs typeface="Montserrat"/>
                <a:sym typeface="Montserrat"/>
              </a:rPr>
              <a:t>Funciones lógicas básicas</a:t>
            </a:r>
            <a:endParaRPr>
              <a:solidFill>
                <a:schemeClr val="accent2"/>
              </a:solidFill>
            </a:endParaRPr>
          </a:p>
        </p:txBody>
      </p:sp>
      <p:pic>
        <p:nvPicPr>
          <p:cNvPr id="416" name="Google Shape;416;p21"/>
          <p:cNvPicPr preferRelativeResize="0"/>
          <p:nvPr/>
        </p:nvPicPr>
        <p:blipFill>
          <a:blip r:embed="rId3">
            <a:alphaModFix/>
          </a:blip>
          <a:stretch>
            <a:fillRect/>
          </a:stretch>
        </p:blipFill>
        <p:spPr>
          <a:xfrm>
            <a:off x="2910475" y="4116176"/>
            <a:ext cx="7408501" cy="208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068_Harris_Template_SlidesMania">
  <a:themeElements>
    <a:clrScheme name="Office">
      <a:dk1>
        <a:srgbClr val="000000"/>
      </a:dk1>
      <a:lt1>
        <a:srgbClr val="FFFFFF"/>
      </a:lt1>
      <a:dk2>
        <a:srgbClr val="44546A"/>
      </a:dk2>
      <a:lt2>
        <a:srgbClr val="E7E6E6"/>
      </a:lt2>
      <a:accent1>
        <a:srgbClr val="ABB5BE"/>
      </a:accent1>
      <a:accent2>
        <a:srgbClr val="53B2CC"/>
      </a:accent2>
      <a:accent3>
        <a:srgbClr val="59778A"/>
      </a:accent3>
      <a:accent4>
        <a:srgbClr val="25829A"/>
      </a:accent4>
      <a:accent5>
        <a:srgbClr val="445967"/>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